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01" r:id="rId5"/>
  </p:sldMasterIdLst>
  <p:notesMasterIdLst>
    <p:notesMasterId r:id="rId20"/>
  </p:notesMasterIdLst>
  <p:sldIdLst>
    <p:sldId id="2147471306" r:id="rId6"/>
    <p:sldId id="2147471307" r:id="rId7"/>
    <p:sldId id="2147471308" r:id="rId8"/>
    <p:sldId id="2141410818" r:id="rId9"/>
    <p:sldId id="2147375215" r:id="rId10"/>
    <p:sldId id="2147375214" r:id="rId11"/>
    <p:sldId id="2147375237" r:id="rId12"/>
    <p:sldId id="2141410819" r:id="rId13"/>
    <p:sldId id="2141410820" r:id="rId14"/>
    <p:sldId id="2147375216" r:id="rId15"/>
    <p:sldId id="2147375217" r:id="rId16"/>
    <p:sldId id="2141410821" r:id="rId17"/>
    <p:sldId id="2141410822" r:id="rId18"/>
    <p:sldId id="214141082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264" autoAdjust="0"/>
  </p:normalViewPr>
  <p:slideViewPr>
    <p:cSldViewPr snapToGrid="0">
      <p:cViewPr varScale="1">
        <p:scale>
          <a:sx n="73" d="100"/>
          <a:sy n="73" d="100"/>
        </p:scale>
        <p:origin x="10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, Aloysius [JACSG NON J&amp;J]" userId="e4336a4a-4021-469e-883a-a372f1bc5ee6" providerId="ADAL" clId="{E04E1C1D-643A-47BF-9747-C58BFB45181B}"/>
    <pc:docChg chg="addSld delSld modSld">
      <pc:chgData name="Ho, Aloysius [JACSG NON J&amp;J]" userId="e4336a4a-4021-469e-883a-a372f1bc5ee6" providerId="ADAL" clId="{E04E1C1D-643A-47BF-9747-C58BFB45181B}" dt="2023-02-01T03:25:17.742" v="3" actId="47"/>
      <pc:docMkLst>
        <pc:docMk/>
      </pc:docMkLst>
      <pc:sldChg chg="del">
        <pc:chgData name="Ho, Aloysius [JACSG NON J&amp;J]" userId="e4336a4a-4021-469e-883a-a372f1bc5ee6" providerId="ADAL" clId="{E04E1C1D-643A-47BF-9747-C58BFB45181B}" dt="2023-01-31T09:34:13.434" v="1" actId="47"/>
        <pc:sldMkLst>
          <pc:docMk/>
          <pc:sldMk cId="3124866284" sldId="2141410817"/>
        </pc:sldMkLst>
      </pc:sldChg>
      <pc:sldChg chg="del">
        <pc:chgData name="Ho, Aloysius [JACSG NON J&amp;J]" userId="e4336a4a-4021-469e-883a-a372f1bc5ee6" providerId="ADAL" clId="{E04E1C1D-643A-47BF-9747-C58BFB45181B}" dt="2023-02-01T03:25:17.742" v="3" actId="47"/>
        <pc:sldMkLst>
          <pc:docMk/>
          <pc:sldMk cId="2660529998" sldId="2147471304"/>
        </pc:sldMkLst>
      </pc:sldChg>
      <pc:sldChg chg="del">
        <pc:chgData name="Ho, Aloysius [JACSG NON J&amp;J]" userId="e4336a4a-4021-469e-883a-a372f1bc5ee6" providerId="ADAL" clId="{E04E1C1D-643A-47BF-9747-C58BFB45181B}" dt="2023-02-01T03:25:17.742" v="3" actId="47"/>
        <pc:sldMkLst>
          <pc:docMk/>
          <pc:sldMk cId="1813014387" sldId="2147471305"/>
        </pc:sldMkLst>
      </pc:sldChg>
      <pc:sldChg chg="add">
        <pc:chgData name="Ho, Aloysius [JACSG NON J&amp;J]" userId="e4336a4a-4021-469e-883a-a372f1bc5ee6" providerId="ADAL" clId="{E04E1C1D-643A-47BF-9747-C58BFB45181B}" dt="2023-01-31T09:34:09.021" v="0"/>
        <pc:sldMkLst>
          <pc:docMk/>
          <pc:sldMk cId="4283879922" sldId="2147471306"/>
        </pc:sldMkLst>
      </pc:sldChg>
      <pc:sldChg chg="add">
        <pc:chgData name="Ho, Aloysius [JACSG NON J&amp;J]" userId="e4336a4a-4021-469e-883a-a372f1bc5ee6" providerId="ADAL" clId="{E04E1C1D-643A-47BF-9747-C58BFB45181B}" dt="2023-02-01T03:25:13.915" v="2"/>
        <pc:sldMkLst>
          <pc:docMk/>
          <pc:sldMk cId="1604617794" sldId="2147471307"/>
        </pc:sldMkLst>
      </pc:sldChg>
      <pc:sldChg chg="add">
        <pc:chgData name="Ho, Aloysius [JACSG NON J&amp;J]" userId="e4336a4a-4021-469e-883a-a372f1bc5ee6" providerId="ADAL" clId="{E04E1C1D-643A-47BF-9747-C58BFB45181B}" dt="2023-02-01T03:25:13.915" v="2"/>
        <pc:sldMkLst>
          <pc:docMk/>
          <pc:sldMk cId="3121986996" sldId="2147471308"/>
        </pc:sldMkLst>
      </pc:sldChg>
    </pc:docChg>
  </pc:docChgLst>
  <pc:docChgLst>
    <pc:chgData name="Ho, Aloysius [JACSG NON J&amp;J]" userId="e4336a4a-4021-469e-883a-a372f1bc5ee6" providerId="ADAL" clId="{28A249C6-44F8-4355-AC36-81128EF37F5B}"/>
    <pc:docChg chg="modSld sldOrd">
      <pc:chgData name="Ho, Aloysius [JACSG NON J&amp;J]" userId="e4336a4a-4021-469e-883a-a372f1bc5ee6" providerId="ADAL" clId="{28A249C6-44F8-4355-AC36-81128EF37F5B}" dt="2023-01-31T09:08:52.917" v="1"/>
      <pc:docMkLst>
        <pc:docMk/>
      </pc:docMkLst>
      <pc:sldChg chg="ord">
        <pc:chgData name="Ho, Aloysius [JACSG NON J&amp;J]" userId="e4336a4a-4021-469e-883a-a372f1bc5ee6" providerId="ADAL" clId="{28A249C6-44F8-4355-AC36-81128EF37F5B}" dt="2023-01-31T09:08:52.917" v="1"/>
        <pc:sldMkLst>
          <pc:docMk/>
          <pc:sldMk cId="3124866284" sldId="214141081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936FE-6F35-4C19-B1A2-A2823B9489B5}" type="datetimeFigureOut">
              <a:rPr lang="en-SG" smtClean="0"/>
              <a:t>1/2/2023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74ABD-BFFC-4E64-BA88-A7A3340E98D2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46461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D6EB92-BB5D-BD46-8682-21DA44165C25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29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BB8463-FF47-4AB8-A37C-6B473AF28F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29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889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/>
              <a:t>Ref- JA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617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/>
              <a:t>Ref- JA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5879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/>
              <a:t>1.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Fraquelli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M., Castiglione, F., Calabrese, E., &amp;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Maconi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 (2020).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Digestive and Liver Disease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52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(1), 9-18.</a:t>
            </a:r>
            <a:endParaRPr lang="en-IN"/>
          </a:p>
          <a:p>
            <a:r>
              <a:rPr lang="en-IN"/>
              <a:t>2. 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Calabrese, E., et al. (2016).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Inflammatory bowel diseases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22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(5), 1168-1183.</a:t>
            </a:r>
            <a:endParaRPr lang="en-IN"/>
          </a:p>
          <a:p>
            <a:r>
              <a:rPr lang="en-IN"/>
              <a:t>3.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Rimola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J., &amp; </a:t>
            </a:r>
            <a:r>
              <a:rPr lang="en-US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Capozzi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N. (2020). 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Intestinal research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18</a:t>
            </a:r>
            <a:r>
              <a:rPr lang="en-US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144.</a:t>
            </a:r>
            <a:endParaRPr lang="en-IN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/>
              <a:t>4. Clough J (2021) </a:t>
            </a:r>
            <a:r>
              <a:rPr lang="en-US" b="0" i="0">
                <a:solidFill>
                  <a:srgbClr val="222222"/>
                </a:solidFill>
                <a:effectLst/>
                <a:latin typeface="interfaceregular"/>
              </a:rPr>
              <a:t>Intestinal ultrasound assessment in IBD: another string to the gastroenterologist’s bow? Available at: https://blogs.bmj.com/fg/2021/11/01/intestinal-ultrasound-assessment-in-ibd-another-string-to-the-gastroenterologists-bow/ </a:t>
            </a:r>
          </a:p>
          <a:p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9228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Panes, J., et al. (2011). 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Alimentary pharmacology &amp; therapeutics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IN" b="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34</a:t>
            </a:r>
            <a:r>
              <a:rPr lang="en-IN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(2), 125-145.</a:t>
            </a:r>
          </a:p>
          <a:p>
            <a:pPr marL="228600" indent="-228600">
              <a:buAutoNum type="arabicPeriod"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Jauregui-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Amezaga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A., &amp; </a:t>
            </a:r>
            <a:r>
              <a:rPr kumimoji="0" lang="en-US" sz="1100" b="0" i="0" u="none" strike="noStrike" kern="1200" cap="none" spc="0" normalizeH="0" baseline="0" noProof="0" err="1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Rimola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 J. (2021).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Life (Basel, Switzerland)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, </a:t>
            </a:r>
            <a:r>
              <a:rPr kumimoji="0" lang="en-US" sz="1100" b="0" i="1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11</a:t>
            </a: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Roboto" panose="02000000000000000000" pitchFamily="2" charset="0"/>
                <a:ea typeface="Arial Unicode MS" pitchFamily="-65" charset="0"/>
                <a:cs typeface="Arial Unicode MS" pitchFamily="-65" charset="0"/>
              </a:rPr>
              <a:t>(7), 603</a:t>
            </a:r>
          </a:p>
          <a:p>
            <a:pPr marL="228600" indent="-228600">
              <a:buAutoNum type="arabicPeriod"/>
            </a:pPr>
            <a:r>
              <a:rPr lang="en-US" sz="1100" b="0" i="0" err="1">
                <a:solidFill>
                  <a:srgbClr val="222222"/>
                </a:solidFill>
                <a:effectLst/>
              </a:rPr>
              <a:t>Fraquelli</a:t>
            </a:r>
            <a:r>
              <a:rPr lang="en-US" sz="1100" b="0" i="0">
                <a:solidFill>
                  <a:srgbClr val="222222"/>
                </a:solidFill>
                <a:effectLst/>
              </a:rPr>
              <a:t>, M., et al. (2020). </a:t>
            </a:r>
            <a:r>
              <a:rPr lang="en-US" sz="1100" b="0" i="1">
                <a:solidFill>
                  <a:srgbClr val="222222"/>
                </a:solidFill>
                <a:effectLst/>
              </a:rPr>
              <a:t>Digestive and Liver Disease</a:t>
            </a:r>
            <a:r>
              <a:rPr lang="en-US" sz="1100" b="0" i="0">
                <a:solidFill>
                  <a:srgbClr val="222222"/>
                </a:solidFill>
                <a:effectLst/>
              </a:rPr>
              <a:t>, </a:t>
            </a:r>
            <a:r>
              <a:rPr lang="en-US" sz="1100" b="0" i="1">
                <a:solidFill>
                  <a:srgbClr val="222222"/>
                </a:solidFill>
                <a:effectLst/>
              </a:rPr>
              <a:t>52</a:t>
            </a:r>
            <a:r>
              <a:rPr lang="en-US" sz="1100" b="0" i="0">
                <a:solidFill>
                  <a:srgbClr val="222222"/>
                </a:solidFill>
                <a:effectLst/>
              </a:rPr>
              <a:t>(1), 9-18</a:t>
            </a:r>
          </a:p>
          <a:p>
            <a:pPr marL="228600" indent="-228600">
              <a:buAutoNum type="arabicPeriod"/>
            </a:pPr>
            <a:endParaRPr lang="en-US" sz="1100" b="0" i="0">
              <a:solidFill>
                <a:srgbClr val="222222"/>
              </a:solidFill>
              <a:effectLst/>
            </a:endParaRPr>
          </a:p>
          <a:p>
            <a:pPr marL="228600" indent="-228600">
              <a:buAutoNum type="arabicPeriod"/>
            </a:pPr>
            <a:endParaRPr lang="en-US" sz="1100" b="0" i="0">
              <a:solidFill>
                <a:srgbClr val="222222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2000"/>
              <a:t>IUS more accurate for </a:t>
            </a:r>
            <a:r>
              <a:rPr lang="en-IN" sz="2000" err="1"/>
              <a:t>enteromesentric</a:t>
            </a:r>
            <a:r>
              <a:rPr lang="en-IN" sz="2000"/>
              <a:t> fistula; X ray better for entero-enteric fistula.</a:t>
            </a:r>
            <a:r>
              <a:rPr lang="en-IN" sz="2000" baseline="30000"/>
              <a:t>3</a:t>
            </a:r>
          </a:p>
          <a:p>
            <a:pPr marL="0" indent="0">
              <a:buNone/>
            </a:pPr>
            <a:endParaRPr lang="en-IN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1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44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3911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2F10EC-7516-4F25-AE58-DF1567F14277}" type="slidenum"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3911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7913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B6ACD-FE0F-D846-B35E-8A7D8FD1E7F2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51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66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730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72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87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77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IN"/>
              <a:t>Ref- JA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45D25C-9461-1342-8FAF-BFD0D2460716}" type="datetime8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2/1/2023 11:25 AM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302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76D8D5-0ECD-3A4D-8E63-E16D685F06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-65" charset="0"/>
              </a:rPr>
              <a:pPr marL="0" marR="0" lvl="0" indent="0" algn="r" defTabSz="7302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4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0A86F9C-FE36-0642-9A6D-BE86C8FC28A9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E344A4-D2F7-0187-A7E5-E56EFF7F0B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1825" y="726669"/>
            <a:ext cx="4689819" cy="240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6996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84434873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7" y="4523564"/>
            <a:ext cx="8576108" cy="1309445"/>
          </a:xfrm>
        </p:spPr>
        <p:txBody>
          <a:bodyPr/>
          <a:lstStyle>
            <a:lvl1pPr marL="0" marR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B7A3BA-41AF-D640-91A7-E976056FF4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7" y="91035"/>
            <a:ext cx="3623398" cy="146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10521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8B684D-3E68-0482-C19E-DDE1935FB9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525" y="370347"/>
            <a:ext cx="4645636" cy="23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2762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99CA3-F4BB-7C18-9F9B-D2B32F2313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0744" y="351297"/>
            <a:ext cx="4830513" cy="247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311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6" y="3012652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46872078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965380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92261922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0066652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36785796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06228122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CE03917-18A7-4044-9D0E-7471890AD18F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32704966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7" y="3927110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7" y="1532966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4601729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58803480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1" y="1713178"/>
            <a:ext cx="10985780" cy="4169411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34434385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554241790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6" cy="4169410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44052994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90"/>
            <a:ext cx="10984706" cy="3455298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56452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7" y="1713179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65207993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2" y="1712916"/>
            <a:ext cx="5405918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7" y="1712914"/>
            <a:ext cx="5401733" cy="4169675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25204609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2"/>
            <a:ext cx="7247715" cy="4197897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8" y="1712916"/>
            <a:ext cx="35128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780697450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6"/>
            <a:ext cx="540173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8" y="1712914"/>
            <a:ext cx="5405173" cy="4169673"/>
          </a:xfrm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37" marR="0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47" marR="0" lvl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37" marR="0" lvl="1" indent="-23414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91" marR="0" lvl="2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236" marR="0" lvl="3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905" marR="0" lvl="4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11558245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FBFA046-EF56-8546-985A-BFAD9D108440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769805637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5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1712914"/>
            <a:ext cx="3509433" cy="4169675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667259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7" y="974216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0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7" y="1680827"/>
            <a:ext cx="3508199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5" y="1680827"/>
            <a:ext cx="3517625" cy="433917"/>
          </a:xfrm>
          <a:solidFill>
            <a:srgbClr val="FFFFFF"/>
          </a:solidFill>
        </p:spPr>
        <p:txBody>
          <a:bodyPr anchor="ctr"/>
          <a:lstStyle>
            <a:lvl1pPr marL="91278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5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7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0" y="2342029"/>
            <a:ext cx="3509433" cy="3540560"/>
          </a:xfrm>
          <a:noFill/>
        </p:spPr>
        <p:txBody>
          <a:bodyPr/>
          <a:lstStyle>
            <a:lvl1pPr marL="234147" marR="0" indent="-234147" algn="l" defTabSz="76197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31" marR="0" indent="-242084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91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236" marR="0" indent="-201160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905" marR="0" indent="-191127" algn="l" defTabSz="76197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2210215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9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0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4" y="1352314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7" y="378458"/>
            <a:ext cx="10981267" cy="4616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9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6" y="2188337"/>
            <a:ext cx="2591594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9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6" y="1573627"/>
            <a:ext cx="2591594" cy="393397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331654064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0" y="559594"/>
            <a:ext cx="11038781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3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34662418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0" y="5694564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0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3286375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09" y="6297783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819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54125501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85878806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7" y="1897945"/>
            <a:ext cx="10981267" cy="1709870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7" y="5083557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94824944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A86AFE-7941-EB4C-A7F0-E65A479B86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6260" y="2286724"/>
            <a:ext cx="5699480" cy="230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43435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F8F693-F413-C844-A4FD-80E8F924634C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01421138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DFCB1-6701-1349-9F94-7029910072DD}" type="datetime1"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2/1/2023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8271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11897612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48315217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32192547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72411479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23AC26B-DC06-7E4C-AFC7-B42BC27E9DD3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214867489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C863DCC-873D-DF40-988A-3C530C112BBD}"/>
              </a:ext>
            </a:extLst>
          </p:cNvPr>
          <p:cNvSpPr/>
          <p:nvPr userDrawn="1"/>
        </p:nvSpPr>
        <p:spPr bwMode="auto">
          <a:xfrm flipV="1">
            <a:off x="323517" y="4709968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5FFC39-F052-D844-AD99-110D6F5E20A2}"/>
              </a:ext>
            </a:extLst>
          </p:cNvPr>
          <p:cNvSpPr/>
          <p:nvPr userDrawn="1"/>
        </p:nvSpPr>
        <p:spPr bwMode="auto">
          <a:xfrm flipV="1">
            <a:off x="323517" y="4716990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99022945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6072193-A59F-BC48-857E-9E04A2F74C49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FBB7F4F-2563-E447-8E59-0797928186EA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5B9C391-2B4E-4847-B493-AEDCE706911B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161133" y="4871293"/>
            <a:ext cx="3143078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</p:spTree>
    <p:extLst>
      <p:ext uri="{BB962C8B-B14F-4D97-AF65-F5344CB8AC3E}">
        <p14:creationId xmlns:p14="http://schemas.microsoft.com/office/powerpoint/2010/main" val="3638174976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</p:spTree>
    <p:extLst>
      <p:ext uri="{BB962C8B-B14F-4D97-AF65-F5344CB8AC3E}">
        <p14:creationId xmlns:p14="http://schemas.microsoft.com/office/powerpoint/2010/main" val="2789643461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605520" y="4871293"/>
            <a:ext cx="2698691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62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</p:spTree>
    <p:extLst>
      <p:ext uri="{BB962C8B-B14F-4D97-AF65-F5344CB8AC3E}">
        <p14:creationId xmlns:p14="http://schemas.microsoft.com/office/powerpoint/2010/main" val="18535564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96C35A3-D64C-7E42-92AA-628E11DDD1E3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B02BD71-9585-8A3B-AE3B-86AC90C0D6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251" y="618332"/>
            <a:ext cx="4611022" cy="236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48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7FB88A9-6AC9-7A4D-B5C1-65FCF6A45450}"/>
              </a:ext>
            </a:extLst>
          </p:cNvPr>
          <p:cNvGrpSpPr/>
          <p:nvPr userDrawn="1"/>
        </p:nvGrpSpPr>
        <p:grpSpPr>
          <a:xfrm>
            <a:off x="323517" y="4709968"/>
            <a:ext cx="11544969" cy="1292895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AF93BF-96FB-774D-A0A5-0F8DA6F50B7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C69A5AD-CFC9-FF41-9B15-716213B8F45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4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7" y="3660134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9" y="3661835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1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7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3" y="4869659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37" indent="0">
              <a:buNone/>
              <a:defRPr/>
            </a:lvl2pPr>
            <a:lvl3pPr marL="530310" indent="0">
              <a:buNone/>
              <a:defRPr/>
            </a:lvl3pPr>
            <a:lvl4pPr marL="896040" indent="0">
              <a:buNone/>
              <a:defRPr/>
            </a:lvl4pPr>
            <a:lvl5pPr marL="1296726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8700449" y="4871293"/>
            <a:ext cx="2603763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Barbara, </a:t>
            </a:r>
            <a:r>
              <a:rPr lang="en-US" sz="833" b="1" i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Verbloemen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(to gloss over)</a:t>
            </a:r>
          </a:p>
          <a:p>
            <a:pPr algn="r"/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Diagnosed with severe ulcerative colitis at age 18, Barbara tries to find peace of mind through painting and creating ceramics.</a:t>
            </a:r>
          </a:p>
        </p:txBody>
      </p:sp>
    </p:spTree>
    <p:extLst>
      <p:ext uri="{BB962C8B-B14F-4D97-AF65-F5344CB8AC3E}">
        <p14:creationId xmlns:p14="http://schemas.microsoft.com/office/powerpoint/2010/main" val="3815868099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2"/>
            <a:ext cx="12192000" cy="1367189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835520"/>
            <a:ext cx="10981267" cy="1615440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781794"/>
            <a:ext cx="8576108" cy="53395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368" y="4523564"/>
            <a:ext cx="8576108" cy="1309445"/>
          </a:xfrm>
        </p:spPr>
        <p:txBody>
          <a:bodyPr/>
          <a:lstStyle>
            <a:lvl1pPr marL="0" marR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Name</a:t>
            </a:r>
          </a:p>
          <a:p>
            <a:pPr marL="0" marR="0" lvl="0" indent="0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/>
              <a:t>Title</a:t>
            </a:r>
            <a:br>
              <a:rPr lang="en-US"/>
            </a:br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47954-7565-C041-BB87-8A5FD2B49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48" y="91035"/>
            <a:ext cx="3623398" cy="146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31818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79548548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840" y="320040"/>
            <a:ext cx="11544971" cy="56560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20841" y="320041"/>
            <a:ext cx="11544969" cy="5659585"/>
          </a:xfrm>
          <a:prstGeom prst="rect">
            <a:avLst/>
          </a:prstGeom>
          <a:solidFill>
            <a:schemeClr val="accent6">
              <a:lumMod val="75000"/>
              <a:alpha val="76863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8586370" y="5607464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64372842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409" y="327486"/>
            <a:ext cx="11541183" cy="565607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23517" y="318192"/>
            <a:ext cx="11544969" cy="5665367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833" b="1" i="1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21376886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8589043" y="5614722"/>
            <a:ext cx="3143078" cy="2083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833" b="1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3948" y="3012655"/>
            <a:ext cx="10618793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121808407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75319390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965855971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662479843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74046202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DF6BD49-5C2F-354E-952F-945FB3DF5D93}"/>
              </a:ext>
            </a:extLst>
          </p:cNvPr>
          <p:cNvSpPr/>
          <p:nvPr userDrawn="1"/>
        </p:nvSpPr>
        <p:spPr bwMode="auto">
          <a:xfrm flipV="1">
            <a:off x="323516" y="4709966"/>
            <a:ext cx="11544969" cy="1285873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F89299-6287-9A46-9F7C-DF405E438271}"/>
              </a:ext>
            </a:extLst>
          </p:cNvPr>
          <p:cNvSpPr/>
          <p:nvPr userDrawn="1"/>
        </p:nvSpPr>
        <p:spPr bwMode="auto">
          <a:xfrm flipV="1">
            <a:off x="323516" y="4716989"/>
            <a:ext cx="11544969" cy="1285873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6787B5-C85D-A94C-A7FF-1763D245E71A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156514495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77234149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68" y="3927109"/>
            <a:ext cx="10981267" cy="14811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917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5368" y="1532968"/>
            <a:ext cx="10981267" cy="2063311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55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</a:t>
            </a:r>
            <a:br>
              <a:rPr lang="en-US"/>
            </a:br>
            <a:r>
              <a:rPr lang="en-US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124194772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04301625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367" y="378459"/>
            <a:ext cx="10145760" cy="461665"/>
          </a:xfrm>
        </p:spPr>
        <p:txBody>
          <a:bodyPr/>
          <a:lstStyle>
            <a:lvl1pPr>
              <a:defRPr sz="3333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602" y="1713179"/>
            <a:ext cx="10985780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650021379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46627279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1713179"/>
            <a:ext cx="10984707" cy="4169411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52444909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01928" y="2427289"/>
            <a:ext cx="10984707" cy="34552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863334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368" y="1713181"/>
            <a:ext cx="10981267" cy="3590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333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0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180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440512763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01183" y="1712917"/>
            <a:ext cx="5405918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185649" y="1712914"/>
            <a:ext cx="5401733" cy="4169675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333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25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986621055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4338918" y="1684693"/>
            <a:ext cx="7247715" cy="4197898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601929" y="1712917"/>
            <a:ext cx="35128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239369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4320285-4BD1-E84A-871D-A4286603D991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020A94F-1CAB-A142-9990-5B364FFED1BB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D454ED-5B51-544F-AD62-DDE3EBAEE8F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C9ADB92-8172-AF4D-97D3-82072EF22F4F}"/>
              </a:ext>
            </a:extLst>
          </p:cNvPr>
          <p:cNvSpPr txBox="1"/>
          <p:nvPr userDrawn="1"/>
        </p:nvSpPr>
        <p:spPr>
          <a:xfrm>
            <a:off x="8161131" y="4871291"/>
            <a:ext cx="3143079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Ulcerative colitis at 40x magnification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434692099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6184900" y="1712917"/>
            <a:ext cx="540173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601929" y="1712915"/>
            <a:ext cx="5405173" cy="4169673"/>
          </a:xfrm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34416" marR="0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34137" marR="0" lvl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333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534416" marR="0" lvl="1" indent="-234137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731462" marR="0" lvl="2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097192" marR="0" lvl="3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487845" marR="0" lvl="4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300" b="0" i="0" u="none" strike="noStrike" kern="0" cap="none" spc="0" normalizeH="0" baseline="0" noProof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806683332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4341286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1712914"/>
            <a:ext cx="3509433" cy="4169675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053682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5368" y="974217"/>
            <a:ext cx="10981267" cy="359009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333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marL="0" lvl="0" indent="0" algn="l" rtl="0" eaLnBrk="0" fontAlgn="base" hangingPunct="0">
              <a:spcBef>
                <a:spcPts val="21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604752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4344119" y="1680827"/>
            <a:ext cx="3508198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8073406" y="1680827"/>
            <a:ext cx="3517625" cy="433918"/>
          </a:xfrm>
          <a:solidFill>
            <a:srgbClr val="FFFFFF"/>
          </a:solidFill>
        </p:spPr>
        <p:txBody>
          <a:bodyPr anchor="ctr"/>
          <a:lstStyle>
            <a:lvl1pPr marL="91275" indent="0">
              <a:buNone/>
              <a:defRPr sz="1667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41286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09729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072841" y="2342029"/>
            <a:ext cx="3509433" cy="3540560"/>
          </a:xfrm>
          <a:noFill/>
        </p:spPr>
        <p:txBody>
          <a:bodyPr/>
          <a:lstStyle>
            <a:lvl1pPr marL="234137" marR="0" indent="-234137" algn="l" defTabSz="76194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76212" marR="0" indent="-242074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73146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097192" marR="0" indent="-201152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487845" marR="0" indent="-191119" algn="l" defTabSz="76194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6147900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3400658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6200184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8999711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601135" y="1352316"/>
            <a:ext cx="2590800" cy="4530276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333" b="0" i="0" u="none" strike="noStrike" cap="none" normalizeH="0" baseline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5368" y="378459"/>
            <a:ext cx="10981267" cy="4616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0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82791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82698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82605" y="2188338"/>
            <a:ext cx="2591595" cy="3694252"/>
          </a:xfrm>
        </p:spPr>
        <p:txBody>
          <a:bodyPr lIns="182880" tIns="91440" rIns="182880" bIns="91440"/>
          <a:lstStyle>
            <a:lvl1pPr>
              <a:defRPr sz="1333"/>
            </a:lvl1pPr>
            <a:lvl2pPr>
              <a:defRPr sz="1333"/>
            </a:lvl2pPr>
            <a:lvl3pPr>
              <a:defRPr sz="1333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0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82791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82698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82605" y="1573627"/>
            <a:ext cx="2591595" cy="393398"/>
          </a:xfrm>
        </p:spPr>
        <p:txBody>
          <a:bodyPr lIns="182880" tIns="91440" rIns="182880" bIns="91440"/>
          <a:lstStyle>
            <a:lvl1pPr marL="0" indent="0">
              <a:buNone/>
              <a:defRPr sz="1667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3323244012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6611" y="559595"/>
            <a:ext cx="11038782" cy="5494073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8" y="6279365"/>
            <a:ext cx="8382000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485632268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/>
              <a:t>Full Bleed Image</a:t>
            </a:r>
          </a:p>
          <a:p>
            <a:endParaRPr lang="en-US"/>
          </a:p>
          <a:p>
            <a:r>
              <a:rPr lang="en-US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372" y="5694566"/>
            <a:ext cx="10981265" cy="39826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0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40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605372" y="6055668"/>
            <a:ext cx="10981265" cy="230832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5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2718229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 or statement,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929" y="2274840"/>
            <a:ext cx="5176868" cy="2308324"/>
          </a:xfrm>
        </p:spPr>
        <p:txBody>
          <a:bodyPr anchor="ctr" anchorCtr="0"/>
          <a:lstStyle>
            <a:lvl1pPr marL="296310" marR="0" indent="-296310" algn="l" defTabSz="76194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b="1" i="0" smtClean="0">
                <a:effectLst/>
              </a:defRPr>
            </a:lvl1pPr>
          </a:lstStyle>
          <a:p>
            <a:r>
              <a:rPr lang="en-US"/>
              <a:t>“This slide can be used to include one or multiple quotes/</a:t>
            </a:r>
            <a:br>
              <a:rPr lang="en-US"/>
            </a:br>
            <a:r>
              <a:rPr lang="en-US"/>
              <a:t>statements. Please click to edit copy.”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01929" y="6279365"/>
            <a:ext cx="4435738" cy="275167"/>
          </a:xfrm>
        </p:spPr>
        <p:txBody>
          <a:bodyPr anchor="b"/>
          <a:lstStyle>
            <a:lvl1pPr marL="0" indent="0">
              <a:spcBef>
                <a:spcPts val="167"/>
              </a:spcBef>
              <a:buNone/>
              <a:defRPr sz="75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Footnotes and Sources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35299D6-41B4-6E4D-8691-F95891459B1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490232" y="803252"/>
            <a:ext cx="5096398" cy="5098364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25070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40710" y="6297784"/>
            <a:ext cx="379678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1C53EB3A-D0CA-250C-7E00-12CC55505A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81194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12265927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307333535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B85581-4FEB-A44D-B7CC-654267EB10AC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8716D98-D9DD-1C4C-8258-995F7E338138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881589B-7D9F-834F-A4FC-B8D82BAB7218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9137278-0D96-6242-ACA5-3DB3686A507E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Leslie "Wren" </a:t>
            </a:r>
            <a:r>
              <a:rPr lang="en-US" sz="833" b="1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Vandever</a:t>
            </a:r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Whooping Crane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Wren is an artist, journalist, and patient advocate who focuses on living mindfully and well with rheumatoid arthritis.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831952683"/>
      </p:ext>
    </p:extLst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605368" y="1897946"/>
            <a:ext cx="10981267" cy="1709871"/>
          </a:xfrm>
        </p:spPr>
        <p:txBody>
          <a:bodyPr anchor="ctr"/>
          <a:lstStyle>
            <a:lvl1pPr algn="l">
              <a:lnSpc>
                <a:spcPts val="6666"/>
              </a:lnSpc>
              <a:defRPr sz="5833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edit quote </a:t>
            </a:r>
            <a:br>
              <a:rPr lang="en-US"/>
            </a:br>
            <a:r>
              <a:rPr lang="en-US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5368" y="5083558"/>
            <a:ext cx="10981267" cy="1481138"/>
          </a:xfrm>
        </p:spPr>
        <p:txBody>
          <a:bodyPr/>
          <a:lstStyle>
            <a:lvl1pPr marL="0" indent="0" algn="l">
              <a:lnSpc>
                <a:spcPts val="6666"/>
              </a:lnSpc>
              <a:spcBef>
                <a:spcPts val="0"/>
              </a:spcBef>
              <a:buNone/>
              <a:defRPr sz="5833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2421612561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59B943-2374-BE44-A221-B48CDAE447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9160" y="4108949"/>
            <a:ext cx="3213680" cy="129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8295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Immunolog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268779F3-A37C-D242-BE2A-8A7A5A7250EB}"/>
              </a:ext>
            </a:extLst>
          </p:cNvPr>
          <p:cNvGrpSpPr/>
          <p:nvPr userDrawn="1"/>
        </p:nvGrpSpPr>
        <p:grpSpPr>
          <a:xfrm>
            <a:off x="323516" y="4709966"/>
            <a:ext cx="11544969" cy="1292895"/>
            <a:chOff x="386615" y="5651959"/>
            <a:chExt cx="13853963" cy="155147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5F7EEE2-F55E-D44D-97D7-98B11A75609D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918FF4-83CA-6E49-844F-BACE1FB97F23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7619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667" b="0" i="0" u="none" strike="noStrike" cap="none" normalizeH="0" baseline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93B2FDF-841B-384B-909E-6125E8A5D151}"/>
              </a:ext>
            </a:extLst>
          </p:cNvPr>
          <p:cNvSpPr txBox="1"/>
          <p:nvPr userDrawn="1"/>
        </p:nvSpPr>
        <p:spPr>
          <a:xfrm>
            <a:off x="8605520" y="4871291"/>
            <a:ext cx="2698690" cy="7890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833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Rhonda Fenwick, </a:t>
            </a:r>
            <a:r>
              <a:rPr lang="en-US" sz="833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is Now II</a:t>
            </a:r>
          </a:p>
          <a:p>
            <a:pPr marL="0" marR="0" indent="0" algn="r" defTabSz="608486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Through her art, Rhonda has explored psoriasis, a chronic skin disorder she </a:t>
            </a:r>
            <a:b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33"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 lived with since the age of six.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23516" y="3660133"/>
            <a:ext cx="11544969" cy="1056856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19687" y="3661834"/>
            <a:ext cx="10451563" cy="60060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6400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2833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6400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1540" y="4286249"/>
            <a:ext cx="10481460" cy="402168"/>
          </a:xfrm>
        </p:spPr>
        <p:txBody>
          <a:bodyPr/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7875" y="5118775"/>
            <a:ext cx="7144473" cy="79069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Title</a:t>
            </a:r>
            <a:br>
              <a:rPr lang="en-US"/>
            </a:br>
            <a:r>
              <a:rPr lang="en-US"/>
              <a:t>Legal Entity</a:t>
            </a:r>
            <a:br>
              <a:rPr lang="en-US"/>
            </a:br>
            <a:r>
              <a:rPr lang="en-US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1531" y="4869658"/>
            <a:ext cx="7144473" cy="238125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b="1"/>
            </a:lvl1pPr>
            <a:lvl2pPr marL="234146" indent="0">
              <a:buNone/>
              <a:defRPr/>
            </a:lvl2pPr>
            <a:lvl3pPr marL="530330" indent="0">
              <a:buNone/>
              <a:defRPr/>
            </a:lvl3pPr>
            <a:lvl4pPr marL="896076" indent="0">
              <a:buNone/>
              <a:defRPr/>
            </a:lvl4pPr>
            <a:lvl5pPr marL="1296777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59955193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9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61.xml"/><Relationship Id="rId34" Type="http://schemas.openxmlformats.org/officeDocument/2006/relationships/slideLayout" Target="../slideLayouts/slideLayout74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4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72.xml"/><Relationship Id="rId37" Type="http://schemas.openxmlformats.org/officeDocument/2006/relationships/slideLayout" Target="../slideLayouts/slideLayout77.xml"/><Relationship Id="rId40" Type="http://schemas.openxmlformats.org/officeDocument/2006/relationships/slideLayout" Target="../slideLayouts/slideLayout80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slideLayout" Target="../slideLayouts/slideLayout7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Relationship Id="rId35" Type="http://schemas.openxmlformats.org/officeDocument/2006/relationships/slideLayout" Target="../slideLayouts/slideLayout75.xml"/><Relationship Id="rId43" Type="http://schemas.openxmlformats.org/officeDocument/2006/relationships/image" Target="../media/image8.emf"/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73.xml"/><Relationship Id="rId38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7" y="1713178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8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1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6B036E89-2F6E-8BD8-15B9-22BA0495CCB1}"/>
              </a:ext>
            </a:extLst>
          </p:cNvPr>
          <p:cNvPicPr>
            <a:picLocks noChangeAspect="1"/>
          </p:cNvPicPr>
          <p:nvPr userDrawn="1"/>
        </p:nvPicPr>
        <p:blipFill>
          <a:blip r:embed="rId42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2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49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74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98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47" indent="-23414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37" indent="-23414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91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236" indent="-20116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905" indent="-19112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152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177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201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225" indent="-192016" algn="l" rtl="0" eaLnBrk="1" fontAlgn="base" hangingPunct="1">
        <a:spcBef>
          <a:spcPts val="379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2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49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74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98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22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147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171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96" algn="l" defTabSz="288024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5368" y="1713179"/>
            <a:ext cx="10981267" cy="437964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>
                <a:sym typeface="Arial" pitchFamily="-65" charset="0"/>
              </a:rPr>
              <a:t>Edit Master text styles</a:t>
            </a:r>
          </a:p>
          <a:p>
            <a:pPr lvl="1"/>
            <a:r>
              <a:rPr lang="en-US">
                <a:sym typeface="Arial" pitchFamily="-65" charset="0"/>
              </a:rPr>
              <a:t>Second level</a:t>
            </a:r>
          </a:p>
          <a:p>
            <a:pPr lvl="2"/>
            <a:r>
              <a:rPr lang="en-US">
                <a:sym typeface="Arial" pitchFamily="-65" charset="0"/>
              </a:rPr>
              <a:t>Third level</a:t>
            </a:r>
          </a:p>
          <a:p>
            <a:pPr lvl="3"/>
            <a:r>
              <a:rPr lang="en-US">
                <a:sym typeface="Arial" pitchFamily="-65" charset="0"/>
              </a:rPr>
              <a:t>Fourth level</a:t>
            </a:r>
          </a:p>
          <a:p>
            <a:pPr lvl="4"/>
            <a:r>
              <a:rPr lang="en-US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5367" y="378459"/>
            <a:ext cx="1014576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6635" y="6276102"/>
            <a:ext cx="454400" cy="3333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75" y="6092826"/>
            <a:ext cx="891369" cy="8060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501953" y="6289524"/>
            <a:ext cx="810382" cy="56847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76194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67" b="0" i="0" u="none" strike="noStrike" cap="none" normalizeH="0" baseline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CE70CEFD-4FEA-3318-6F98-089846531C6F}"/>
              </a:ext>
            </a:extLst>
          </p:cNvPr>
          <p:cNvPicPr>
            <a:picLocks noChangeAspect="1"/>
          </p:cNvPicPr>
          <p:nvPr userDrawn="1"/>
        </p:nvPicPr>
        <p:blipFill>
          <a:blip r:embed="rId44"/>
          <a:stretch>
            <a:fillRect/>
          </a:stretch>
        </p:blipFill>
        <p:spPr>
          <a:xfrm>
            <a:off x="10631592" y="6229352"/>
            <a:ext cx="955042" cy="50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0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33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3360"/>
        </a:lnSpc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288013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576026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86404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152052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34137" indent="-234137" algn="l" rtl="0" eaLnBrk="1" fontAlgn="base" hangingPunct="1">
        <a:lnSpc>
          <a:spcPct val="100000"/>
        </a:lnSpc>
        <a:spcBef>
          <a:spcPts val="180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333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534416" indent="-234137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73146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097192" indent="-20115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5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487845" indent="-191119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3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1776081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064095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352108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2640119" indent="-192008" algn="l" rtl="0" eaLnBrk="1" fontAlgn="base" hangingPunct="1">
        <a:spcBef>
          <a:spcPts val="378"/>
        </a:spcBef>
        <a:spcAft>
          <a:spcPct val="0"/>
        </a:spcAft>
        <a:buSzPct val="100000"/>
        <a:buFont typeface="Arial" pitchFamily="-110" charset="0"/>
        <a:buChar char="»"/>
        <a:defRPr sz="170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13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26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4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52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065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078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090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104" algn="l" defTabSz="288013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abdomen/bowel/ultrasound-in-crohns-diseas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hyperlink" Target="https://creativecommons.org/licenses/by/4.0/legalcode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abdomen/bowel/ultrasound-in-crohns-diseas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abdomen/bowel/ultrasound-in-crohns-diseas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abdomen/bowel/ultrasound-in-crohns-diseas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adiologyassistant.nl/abdomen/bowel/ultrasound-in-crohns-disea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0C410F-B782-8D48-A122-AEEF2AB9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46" y="3012653"/>
            <a:ext cx="10618793" cy="1454573"/>
          </a:xfrm>
        </p:spPr>
        <p:txBody>
          <a:bodyPr/>
          <a:lstStyle/>
          <a:p>
            <a:pPr algn="ctr"/>
            <a:r>
              <a:rPr lang="en-US" sz="4500">
                <a:solidFill>
                  <a:schemeClr val="tx1"/>
                </a:solidFill>
              </a:rPr>
              <a:t>Chapter 7: IUS for detecting complications of IBD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E5D82D-91C6-577D-FE43-B63B37463DE7}"/>
              </a:ext>
            </a:extLst>
          </p:cNvPr>
          <p:cNvSpPr/>
          <p:nvPr/>
        </p:nvSpPr>
        <p:spPr>
          <a:xfrm>
            <a:off x="2925086" y="5371736"/>
            <a:ext cx="6341828" cy="1349537"/>
          </a:xfrm>
          <a:prstGeom prst="rect">
            <a:avLst/>
          </a:prstGeom>
        </p:spPr>
        <p:txBody>
          <a:bodyPr wrap="square" lIns="76200" tIns="38100" rIns="76200" bIns="38100" anchor="t">
            <a:spAutoFit/>
          </a:bodyPr>
          <a:lstStyle/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v1.0, 10 December 2022 </a:t>
            </a:r>
            <a:r>
              <a:rPr lang="en-US" sz="917" kern="0">
                <a:solidFill>
                  <a:srgbClr val="303030"/>
                </a:solidFill>
                <a:latin typeface="Verdana"/>
                <a:ea typeface="Verdana"/>
                <a:cs typeface="Arial"/>
                <a:sym typeface="Arial" pitchFamily="-65" charset="0"/>
              </a:rPr>
              <a:t>| </a:t>
            </a:r>
            <a:r>
              <a:rPr lang="en-US" sz="917">
                <a:solidFill>
                  <a:srgbClr val="303030"/>
                </a:solidFill>
                <a:latin typeface="Verdana"/>
                <a:ea typeface="Verdana"/>
                <a:cs typeface="Arial"/>
              </a:rPr>
              <a:t>EM-121011</a:t>
            </a:r>
          </a:p>
          <a:p>
            <a:pPr algn="ctr" defTabSz="914363">
              <a:defRPr/>
            </a:pPr>
            <a:endParaRPr lang="en-US" sz="917">
              <a:solidFill>
                <a:srgbClr val="30303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 kern="0">
                <a:latin typeface="Verdana" charset="0"/>
                <a:sym typeface="Arial" pitchFamily="-65" charset="0"/>
              </a:rPr>
              <a:t>For Healthcare Professionals only </a:t>
            </a:r>
            <a:endParaRPr lang="en-US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Developed under the mentorship of the Asian Organization for Crohn's &amp; Colitis</a:t>
            </a:r>
            <a:endParaRPr lang="en-US" sz="1500"/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Supported by Janssen Asia Pacific, a division of Johnson and Johnson International (Singapore) Pte. Ltd. Editorial development by Transform Medical Communications, New Zealand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  <a:p>
            <a:pPr algn="ctr" defTabSz="914363">
              <a:defRPr/>
            </a:pPr>
            <a:endParaRPr lang="en-US" sz="933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 defTabSz="914363">
              <a:defRPr/>
            </a:pPr>
            <a:r>
              <a:rPr lang="en-US" sz="917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© Janssen Asia Pacific, a division of Johnson &amp; Johnson International (Singapore) Pte. Ltd. </a:t>
            </a:r>
            <a:endParaRPr lang="en-SG" sz="917">
              <a:solidFill>
                <a:srgbClr val="000000"/>
              </a:solidFill>
              <a:latin typeface="Verdana"/>
              <a:ea typeface="Verdana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67ACB9-D51E-CD2F-D34C-397906682A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4790" y="6046280"/>
            <a:ext cx="1563522" cy="631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E6711A-04CA-6276-FC22-34F2CC183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52" y="5773380"/>
            <a:ext cx="1085364" cy="94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7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1248;p286">
            <a:extLst>
              <a:ext uri="{FF2B5EF4-FFF2-40B4-BE49-F238E27FC236}">
                <a16:creationId xmlns:a16="http://schemas.microsoft.com/office/drawing/2014/main" id="{1226D04D-32B0-4B8F-A8D5-CFF94ED23F81}"/>
              </a:ext>
            </a:extLst>
          </p:cNvPr>
          <p:cNvSpPr/>
          <p:nvPr/>
        </p:nvSpPr>
        <p:spPr>
          <a:xfrm>
            <a:off x="7074245" y="2536454"/>
            <a:ext cx="4566463" cy="12274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/>
          <a:p>
            <a:r>
              <a:rPr lang="en-US"/>
              <a:t>Complications of IBD: </a:t>
            </a:r>
            <a:r>
              <a:rPr lang="en-US">
                <a:solidFill>
                  <a:schemeClr val="accent2"/>
                </a:solidFill>
              </a:rPr>
              <a:t>Fistula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10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IBD: inflammatory bowel disease</a:t>
            </a:r>
          </a:p>
          <a:p>
            <a:r>
              <a:rPr lang="en-US"/>
              <a:t>1. </a:t>
            </a:r>
            <a:r>
              <a:rPr lang="en-US" err="1"/>
              <a:t>Zijta</a:t>
            </a:r>
            <a:r>
              <a:rPr lang="en-US"/>
              <a:t>, F., </a:t>
            </a:r>
            <a:r>
              <a:rPr lang="en-US" err="1"/>
              <a:t>Vanhooymissen</a:t>
            </a:r>
            <a:r>
              <a:rPr lang="en-US"/>
              <a:t>, I. &amp; </a:t>
            </a:r>
            <a:r>
              <a:rPr lang="en-US" err="1"/>
              <a:t>Puylaert</a:t>
            </a:r>
            <a:r>
              <a:rPr lang="en-US"/>
              <a:t>, J. Crohn's disease - role of Ultrasound. Available at: </a:t>
            </a:r>
            <a:r>
              <a:rPr lang="en-US">
                <a:hlinkClick r:id="rId3"/>
              </a:rPr>
              <a:t>https://radiologyassistant.nl/abdomen/bowel/ultrasound-in-crohns-disease</a:t>
            </a:r>
            <a:r>
              <a:rPr lang="en-US"/>
              <a:t>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</a:t>
            </a:r>
            <a:r>
              <a:rPr lang="en-US"/>
              <a:t>, 11(7), 603. </a:t>
            </a:r>
          </a:p>
        </p:txBody>
      </p:sp>
      <p:pic>
        <p:nvPicPr>
          <p:cNvPr id="47" name="Picture 8">
            <a:extLst>
              <a:ext uri="{FF2B5EF4-FFF2-40B4-BE49-F238E27FC236}">
                <a16:creationId xmlns:a16="http://schemas.microsoft.com/office/drawing/2014/main" id="{BE106412-404C-4349-A9A3-97367F9A0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0" t="32620"/>
          <a:stretch/>
        </p:blipFill>
        <p:spPr bwMode="auto">
          <a:xfrm>
            <a:off x="509009" y="1552622"/>
            <a:ext cx="6054998" cy="347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E5D0925E-9080-4951-A122-5C4E74380183}"/>
              </a:ext>
            </a:extLst>
          </p:cNvPr>
          <p:cNvSpPr txBox="1"/>
          <p:nvPr/>
        </p:nvSpPr>
        <p:spPr>
          <a:xfrm>
            <a:off x="777345" y="5088935"/>
            <a:ext cx="5580983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credits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Reproduced from Radiology Assistant website,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strictly for educational purposes only.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0A540FC-ED52-4C93-B4F7-B0A9F653E2A9}"/>
              </a:ext>
            </a:extLst>
          </p:cNvPr>
          <p:cNvSpPr txBox="1"/>
          <p:nvPr/>
        </p:nvSpPr>
        <p:spPr>
          <a:xfrm>
            <a:off x="7261042" y="2845662"/>
            <a:ext cx="4193942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Fistula is seen as a hypoechoic peri-intestinal area with a diameter &lt;2cm with or without internal gaseous artefacts.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1,2</a:t>
            </a:r>
            <a:endParaRPr lang="en-IN"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25396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1248;p286">
            <a:extLst>
              <a:ext uri="{FF2B5EF4-FFF2-40B4-BE49-F238E27FC236}">
                <a16:creationId xmlns:a16="http://schemas.microsoft.com/office/drawing/2014/main" id="{764F5865-0EA6-4B6F-8282-02CBBBFC5F09}"/>
              </a:ext>
            </a:extLst>
          </p:cNvPr>
          <p:cNvSpPr/>
          <p:nvPr/>
        </p:nvSpPr>
        <p:spPr>
          <a:xfrm>
            <a:off x="6895475" y="2583239"/>
            <a:ext cx="4353735" cy="1247486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A small bowel obstruction is seen as fluid-filled, dilated SB loops (*) with hyper-kinesis and hyper-representation of valvulae </a:t>
            </a:r>
            <a:r>
              <a:rPr lang="en-IN" sz="1167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conniventes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Roboto Condensed"/>
                <a:sym typeface="Roboto Condensed"/>
              </a:rPr>
              <a:t>.  </a:t>
            </a:r>
            <a:endParaRPr sz="116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6" y="378458"/>
            <a:ext cx="11274906" cy="461601"/>
          </a:xfrm>
        </p:spPr>
        <p:txBody>
          <a:bodyPr/>
          <a:lstStyle/>
          <a:p>
            <a:r>
              <a:rPr lang="en-US"/>
              <a:t>Complications of IBD: </a:t>
            </a:r>
            <a:r>
              <a:rPr lang="en-US">
                <a:solidFill>
                  <a:schemeClr val="accent2"/>
                </a:solidFill>
              </a:rPr>
              <a:t>small bowel obstruction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11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108" y="6455809"/>
            <a:ext cx="8382000" cy="275167"/>
          </a:xfrm>
        </p:spPr>
        <p:txBody>
          <a:bodyPr/>
          <a:lstStyle/>
          <a:p>
            <a:r>
              <a:rPr lang="en-US"/>
              <a:t>IBD: inflammatory bowel disease</a:t>
            </a:r>
          </a:p>
          <a:p>
            <a:r>
              <a:rPr lang="en-US"/>
              <a:t>1. Tewari, A., </a:t>
            </a:r>
            <a:r>
              <a:rPr lang="en-US" err="1"/>
              <a:t>Weiden</a:t>
            </a:r>
            <a:r>
              <a:rPr lang="en-US"/>
              <a:t>, J., &amp; Johnson, J. O. (2013). </a:t>
            </a:r>
            <a:r>
              <a:rPr lang="en-US" i="1"/>
              <a:t>Emergency radiology</a:t>
            </a:r>
            <a:r>
              <a:rPr lang="en-US"/>
              <a:t>, 20(4), 341-344. 2. </a:t>
            </a:r>
            <a:r>
              <a:rPr lang="en-US" err="1"/>
              <a:t>Rosano</a:t>
            </a:r>
            <a:r>
              <a:rPr lang="en-US"/>
              <a:t>, N., et al. (2021). </a:t>
            </a:r>
            <a:r>
              <a:rPr lang="en-US" i="1"/>
              <a:t>Diagnostics</a:t>
            </a:r>
            <a:r>
              <a:rPr lang="en-US"/>
              <a:t>, 11(4), 617.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CB4F1ECB-3826-4D65-ACBA-4659EB08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0" y="1332644"/>
            <a:ext cx="5246772" cy="3861647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DBE4AC5F-9B1B-4F9D-A63D-73545868C245}"/>
              </a:ext>
            </a:extLst>
          </p:cNvPr>
          <p:cNvSpPr txBox="1"/>
          <p:nvPr/>
        </p:nvSpPr>
        <p:spPr>
          <a:xfrm>
            <a:off x="-199870" y="5900865"/>
            <a:ext cx="7952243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reproduced from </a:t>
            </a:r>
            <a:r>
              <a:rPr lang="en-IN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Rosano</a:t>
            </a:r>
            <a:r>
              <a:rPr lang="en-IN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N., et al. (2021). </a:t>
            </a:r>
            <a:r>
              <a:rPr lang="en-IN" sz="833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Diagnostics</a:t>
            </a:r>
            <a:r>
              <a:rPr lang="en-IN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 </a:t>
            </a:r>
            <a:r>
              <a:rPr lang="en-IN" sz="833" i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</a:t>
            </a:r>
            <a:r>
              <a:rPr lang="en-IN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(4), 617.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(Attribution 4.0 International (CC BY 4.0). 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https://creativecommons.org/licenses/by/4.0/legalcode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833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5818A2D-AD71-4249-805D-F95EDA404CA3}"/>
              </a:ext>
            </a:extLst>
          </p:cNvPr>
          <p:cNvSpPr txBox="1"/>
          <p:nvPr/>
        </p:nvSpPr>
        <p:spPr>
          <a:xfrm>
            <a:off x="605367" y="5323158"/>
            <a:ext cx="5815420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dilated small bowel loop with a calibre of more than 3 cm (dotted line shown by the green arrow) with trapped faeces defines a ‘small bowel faeces sign’.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Bowel walls appear thin, and the folds flatten.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7477B1B-1B9D-5639-4B43-6BFB4512BE1B}"/>
              </a:ext>
            </a:extLst>
          </p:cNvPr>
          <p:cNvCxnSpPr>
            <a:cxnSpLocks/>
          </p:cNvCxnSpPr>
          <p:nvPr/>
        </p:nvCxnSpPr>
        <p:spPr bwMode="auto">
          <a:xfrm flipV="1">
            <a:off x="3674302" y="3566410"/>
            <a:ext cx="101949" cy="347973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2FDC498-07E5-4C77-BF9E-B2E9B5E34158}"/>
              </a:ext>
            </a:extLst>
          </p:cNvPr>
          <p:cNvCxnSpPr>
            <a:cxnSpLocks/>
          </p:cNvCxnSpPr>
          <p:nvPr/>
        </p:nvCxnSpPr>
        <p:spPr bwMode="auto">
          <a:xfrm flipH="1">
            <a:off x="3924129" y="2720378"/>
            <a:ext cx="115516" cy="388356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E6A1B38-2E9E-4404-925C-EFEE9A07C8D2}"/>
              </a:ext>
            </a:extLst>
          </p:cNvPr>
          <p:cNvSpPr txBox="1"/>
          <p:nvPr/>
        </p:nvSpPr>
        <p:spPr>
          <a:xfrm>
            <a:off x="2609545" y="2389143"/>
            <a:ext cx="309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2500">
                <a:solidFill>
                  <a:srgbClr val="6EBD44">
                    <a:lumMod val="75000"/>
                  </a:srgbClr>
                </a:solidFill>
                <a:latin typeface="Arial" pitchFamily="-65" charset="0"/>
              </a:rPr>
              <a:t>*</a:t>
            </a:r>
            <a:endParaRPr lang="ko-KR" altLang="en-US" sz="2500">
              <a:solidFill>
                <a:srgbClr val="6EBD44">
                  <a:lumMod val="75000"/>
                </a:srgbClr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87114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0195-451D-4917-B59A-B6D3D4E3C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1384994"/>
          </a:xfrm>
        </p:spPr>
        <p:txBody>
          <a:bodyPr/>
          <a:lstStyle/>
          <a:p>
            <a:r>
              <a:rPr lang="en-US"/>
              <a:t>Cross-sectional imaging surpasses endoscopy in detecting and differentiating stenosis</a:t>
            </a:r>
            <a:r>
              <a:rPr lang="en-US" baseline="30000"/>
              <a:t>1-3</a:t>
            </a:r>
            <a:r>
              <a:rPr lang="en-US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DC7DE6-FC26-4586-8BAC-B029A1B93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F770E-A77E-4C85-B134-08A81F997C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IUS: Intestinal ultrasound. MRI: magnetic resonance imaging; CT: computed tomography </a:t>
            </a:r>
          </a:p>
          <a:p>
            <a:r>
              <a:rPr lang="en-US"/>
              <a:t>1. </a:t>
            </a:r>
            <a:r>
              <a:rPr lang="en-US" err="1"/>
              <a:t>Fraquelli</a:t>
            </a:r>
            <a:r>
              <a:rPr lang="en-US"/>
              <a:t>, M., Castiglione, F., Calabrese, E., &amp; </a:t>
            </a:r>
            <a:r>
              <a:rPr lang="en-US" err="1"/>
              <a:t>Maconi</a:t>
            </a:r>
            <a:r>
              <a:rPr lang="en-US"/>
              <a:t>, G. (2020). </a:t>
            </a:r>
            <a:r>
              <a:rPr lang="en-US" i="1"/>
              <a:t>Digestive and Liver Disease</a:t>
            </a:r>
            <a:r>
              <a:rPr lang="en-US"/>
              <a:t>, 52(1), 9-18. 2. Calabrese, E., et al. (2016). </a:t>
            </a:r>
            <a:r>
              <a:rPr lang="en-US" i="1"/>
              <a:t>Inflammatory bowel diseases</a:t>
            </a:r>
            <a:r>
              <a:rPr lang="en-US"/>
              <a:t>, 22(5), 1168-1183. 3. </a:t>
            </a:r>
            <a:r>
              <a:rPr lang="en-US" err="1"/>
              <a:t>Rimola</a:t>
            </a:r>
            <a:r>
              <a:rPr lang="en-US"/>
              <a:t>, J., &amp; </a:t>
            </a:r>
            <a:r>
              <a:rPr lang="en-US" err="1"/>
              <a:t>Capozzi</a:t>
            </a:r>
            <a:r>
              <a:rPr lang="en-US"/>
              <a:t>, N. (2020). </a:t>
            </a:r>
            <a:r>
              <a:rPr lang="en-US" i="1"/>
              <a:t>Intestinal research</a:t>
            </a:r>
            <a:r>
              <a:rPr lang="en-US"/>
              <a:t>, 18(2), 144. 4. Clough J (2021) Intestinal ultrasound assessment in IBD: another string to the gastroenterologist’s bow? Available at: https://blogs.bmj.com/fg/2021/11/01/intestinal-ultrasound-assessment-in-ibd-another-string-to-the-gastroenterologists-bow/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CD6E02-D5E4-451A-84CC-F89E1DAA6CF9}"/>
              </a:ext>
            </a:extLst>
          </p:cNvPr>
          <p:cNvSpPr txBox="1"/>
          <p:nvPr/>
        </p:nvSpPr>
        <p:spPr>
          <a:xfrm>
            <a:off x="600334" y="4983022"/>
            <a:ext cx="10919513" cy="4383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marL="0" lvl="1" algn="ctr" defTabSz="761950">
              <a:spcBef>
                <a:spcPts val="417"/>
              </a:spcBef>
              <a:buSzPct val="150000"/>
              <a:defRPr/>
            </a:pP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sensitivity of IUS is comparable to MRI in detecting strictures in IBD.</a:t>
            </a:r>
            <a:r>
              <a:rPr lang="en-US" sz="16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E4810B-2EAF-4D0C-BC06-1EA37C7F4265}"/>
              </a:ext>
            </a:extLst>
          </p:cNvPr>
          <p:cNvSpPr txBox="1"/>
          <p:nvPr/>
        </p:nvSpPr>
        <p:spPr>
          <a:xfrm>
            <a:off x="870333" y="2110730"/>
            <a:ext cx="9875760" cy="405367"/>
          </a:xfrm>
          <a:prstGeom prst="rect">
            <a:avLst/>
          </a:prstGeom>
          <a:noFill/>
        </p:spPr>
        <p:txBody>
          <a:bodyPr wrap="square" tIns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67" b="1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Sonographic assessment of the echo pattern of the bowel wall can discriminate between fibrotic and inflammatory strictures more accurately than biomarkers of inflammatory activity.</a:t>
            </a:r>
            <a:r>
              <a:rPr lang="en-US" sz="1167" b="1" baseline="3000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IN" sz="1167" b="1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EF1D3A-87EF-49D2-B0C4-CE7A1D0D8C70}"/>
              </a:ext>
            </a:extLst>
          </p:cNvPr>
          <p:cNvSpPr txBox="1"/>
          <p:nvPr/>
        </p:nvSpPr>
        <p:spPr>
          <a:xfrm>
            <a:off x="870333" y="4479822"/>
            <a:ext cx="9875760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Advantage of IUS over CT/MRI: </a:t>
            </a: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Real-time dynamic display of excess peristalsis with IUS reflects the degree of blockage.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</a:p>
        </p:txBody>
      </p:sp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8542AEFB-FF15-4A7D-8EA7-DEE9E06E4F88}"/>
              </a:ext>
            </a:extLst>
          </p:cNvPr>
          <p:cNvGraphicFramePr>
            <a:graphicFrameLocks noGrp="1"/>
          </p:cNvGraphicFramePr>
          <p:nvPr/>
        </p:nvGraphicFramePr>
        <p:xfrm>
          <a:off x="1310290" y="3132766"/>
          <a:ext cx="9499600" cy="1080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7360">
                  <a:extLst>
                    <a:ext uri="{9D8B030D-6E8A-4147-A177-3AD203B41FA5}">
                      <a16:colId xmlns:a16="http://schemas.microsoft.com/office/drawing/2014/main" val="3673548176"/>
                    </a:ext>
                  </a:extLst>
                </a:gridCol>
                <a:gridCol w="5181600">
                  <a:extLst>
                    <a:ext uri="{9D8B030D-6E8A-4147-A177-3AD203B41FA5}">
                      <a16:colId xmlns:a16="http://schemas.microsoft.com/office/drawing/2014/main" val="479558658"/>
                    </a:ext>
                  </a:extLst>
                </a:gridCol>
                <a:gridCol w="2580640">
                  <a:extLst>
                    <a:ext uri="{9D8B030D-6E8A-4147-A177-3AD203B41FA5}">
                      <a16:colId xmlns:a16="http://schemas.microsoft.com/office/drawing/2014/main" val="2443599014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endParaRPr lang="en-IN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Inflammatory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Fibrotic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4117920853"/>
                  </a:ext>
                </a:extLst>
              </a:tr>
              <a:tr h="483986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 echo-pattern</a:t>
                      </a:r>
                      <a:r>
                        <a:rPr lang="en-IN" sz="1200" b="1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Loss of stratification of the bowel wall at the level of the stricture</a:t>
                      </a:r>
                      <a:endParaRPr lang="en-IN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US" sz="1200" b="0" i="0" u="none" strike="noStrike" baseline="0">
                          <a:solidFill>
                            <a:srgbClr val="231F2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Presence of stratification </a:t>
                      </a:r>
                      <a:endParaRPr lang="en-IN" sz="120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512828233"/>
                  </a:ext>
                </a:extLst>
              </a:tr>
              <a:tr h="342828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Management</a:t>
                      </a:r>
                      <a:r>
                        <a:rPr lang="en-IN" sz="1200" b="1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Medical therapy</a:t>
                      </a:r>
                    </a:p>
                  </a:txBody>
                  <a:tcPr marL="76200" marR="76200" marT="38100" marB="38100" anchor="ctr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Surgical treatment</a:t>
                      </a:r>
                    </a:p>
                  </a:txBody>
                  <a:tcPr marL="76200" marR="76200" marT="38100" marB="38100" anchor="ctr"/>
                </a:tc>
                <a:extLst>
                  <a:ext uri="{0D108BD9-81ED-4DB2-BD59-A6C34878D82A}">
                    <a16:rowId xmlns:a16="http://schemas.microsoft.com/office/drawing/2014/main" val="282853511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543FA33-1EC4-41F4-8B66-01AED20B0EAF}"/>
              </a:ext>
            </a:extLst>
          </p:cNvPr>
          <p:cNvSpPr txBox="1"/>
          <p:nvPr/>
        </p:nvSpPr>
        <p:spPr>
          <a:xfrm>
            <a:off x="1159748" y="2876285"/>
            <a:ext cx="9296933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Identification of underlying pathology is important for the management of stenosis.</a:t>
            </a:r>
            <a:r>
              <a:rPr lang="en-IN" sz="1167" b="1" baseline="30000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</a:p>
        </p:txBody>
      </p:sp>
      <p:sp>
        <p:nvSpPr>
          <p:cNvPr id="12" name="Google Shape;11764;p291">
            <a:extLst>
              <a:ext uri="{FF2B5EF4-FFF2-40B4-BE49-F238E27FC236}">
                <a16:creationId xmlns:a16="http://schemas.microsoft.com/office/drawing/2014/main" id="{C6ED74B5-1F4C-4FC5-BDE6-6B6277759BA5}"/>
              </a:ext>
            </a:extLst>
          </p:cNvPr>
          <p:cNvSpPr/>
          <p:nvPr/>
        </p:nvSpPr>
        <p:spPr>
          <a:xfrm>
            <a:off x="600334" y="2102730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3" name="Google Shape;11764;p291">
            <a:extLst>
              <a:ext uri="{FF2B5EF4-FFF2-40B4-BE49-F238E27FC236}">
                <a16:creationId xmlns:a16="http://schemas.microsoft.com/office/drawing/2014/main" id="{E53A6D46-BF04-4D2C-B33C-4B2F70FB827A}"/>
              </a:ext>
            </a:extLst>
          </p:cNvPr>
          <p:cNvSpPr/>
          <p:nvPr/>
        </p:nvSpPr>
        <p:spPr>
          <a:xfrm>
            <a:off x="600334" y="4485271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90394587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20D7-D593-4864-AD68-B9F3DAA80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1384994"/>
          </a:xfrm>
        </p:spPr>
        <p:txBody>
          <a:bodyPr/>
          <a:lstStyle/>
          <a:p>
            <a:r>
              <a:rPr lang="en-US"/>
              <a:t>Sensitivity and specificity of IUS for diagnosing penetrating complications in IBD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22520-F477-47C4-8305-87365FCD7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5E36C-BEB1-4057-82E3-48A5CB6B2F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CD: Crohn’s disease; IBD: inflammatory bowel disease; IUS: Intestinal ultrasound. MRI: magnetic resonance imaging; CT: computed tomography </a:t>
            </a:r>
          </a:p>
          <a:p>
            <a:r>
              <a:rPr lang="en-US"/>
              <a:t>1. Panes, J., et al. (2011). </a:t>
            </a:r>
            <a:r>
              <a:rPr lang="en-US" i="1"/>
              <a:t>Alimentary pharmacology &amp; therapeutics</a:t>
            </a:r>
            <a:r>
              <a:rPr lang="en-US"/>
              <a:t>, 34(2), 125-145.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Switzerland),</a:t>
            </a:r>
            <a:r>
              <a:rPr lang="en-US"/>
              <a:t> 11(7), 603. 3. </a:t>
            </a:r>
            <a:r>
              <a:rPr lang="en-US" err="1"/>
              <a:t>Fraquelli</a:t>
            </a:r>
            <a:r>
              <a:rPr lang="en-US"/>
              <a:t>, M., et al. (2020). </a:t>
            </a:r>
            <a:r>
              <a:rPr lang="en-US" i="1"/>
              <a:t>Digestive and Liver Disease</a:t>
            </a:r>
            <a:r>
              <a:rPr lang="en-US"/>
              <a:t>, 52(1), 9-18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894DE4-6075-415D-B5AB-CE65F1C6B9B7}"/>
              </a:ext>
            </a:extLst>
          </p:cNvPr>
          <p:cNvSpPr txBox="1"/>
          <p:nvPr/>
        </p:nvSpPr>
        <p:spPr>
          <a:xfrm>
            <a:off x="601927" y="4747189"/>
            <a:ext cx="10816632" cy="6948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 or MRI are preferred due to the lack of radiation exposure.</a:t>
            </a:r>
            <a:r>
              <a:rPr lang="en-US" sz="16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1667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Combination of IUS with X-ray can improve diagnostic accuracy.</a:t>
            </a:r>
            <a:r>
              <a:rPr lang="en-US" sz="1667" b="1" baseline="3000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endParaRPr lang="en-IN" sz="3333" b="1" baseline="3000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4602E420-2E01-4141-AA71-DA8D72376882}"/>
              </a:ext>
            </a:extLst>
          </p:cNvPr>
          <p:cNvGraphicFramePr>
            <a:graphicFrameLocks noGrp="1"/>
          </p:cNvGraphicFramePr>
          <p:nvPr/>
        </p:nvGraphicFramePr>
        <p:xfrm>
          <a:off x="601928" y="3146548"/>
          <a:ext cx="5856450" cy="129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148">
                  <a:extLst>
                    <a:ext uri="{9D8B030D-6E8A-4147-A177-3AD203B41FA5}">
                      <a16:colId xmlns:a16="http://schemas.microsoft.com/office/drawing/2014/main" val="405494588"/>
                    </a:ext>
                  </a:extLst>
                </a:gridCol>
                <a:gridCol w="1705079">
                  <a:extLst>
                    <a:ext uri="{9D8B030D-6E8A-4147-A177-3AD203B41FA5}">
                      <a16:colId xmlns:a16="http://schemas.microsoft.com/office/drawing/2014/main" val="3481875426"/>
                    </a:ext>
                  </a:extLst>
                </a:gridCol>
                <a:gridCol w="1464112">
                  <a:extLst>
                    <a:ext uri="{9D8B030D-6E8A-4147-A177-3AD203B41FA5}">
                      <a16:colId xmlns:a16="http://schemas.microsoft.com/office/drawing/2014/main" val="3874956303"/>
                    </a:ext>
                  </a:extLst>
                </a:gridCol>
                <a:gridCol w="1464112">
                  <a:extLst>
                    <a:ext uri="{9D8B030D-6E8A-4147-A177-3AD203B41FA5}">
                      <a16:colId xmlns:a16="http://schemas.microsoft.com/office/drawing/2014/main" val="17685038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Detection of fistulae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 vs MRI/ CT scan</a:t>
                      </a:r>
                      <a:r>
                        <a:rPr lang="en-IN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 vs X rays</a:t>
                      </a:r>
                      <a:r>
                        <a:rPr lang="en-IN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 + X ray</a:t>
                      </a:r>
                      <a:r>
                        <a:rPr lang="en-IN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0990487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Sensitivity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74%; CT: 70%; MRI:76%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71.4%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X-ray: 69.6%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97.4%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57858039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Specificity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95%; CT: 97%; MRI: 96%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95.8%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X-ray: 95.8%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90%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9294337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8D7DB04-40DD-4AA7-B9B7-24094C9A9EA2}"/>
              </a:ext>
            </a:extLst>
          </p:cNvPr>
          <p:cNvSpPr txBox="1"/>
          <p:nvPr/>
        </p:nvSpPr>
        <p:spPr>
          <a:xfrm>
            <a:off x="906164" y="2292798"/>
            <a:ext cx="10512396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 b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Colonoscopy and X-ray are unable to show transmural inflammation and extraluminal complications.</a:t>
            </a:r>
            <a:r>
              <a:rPr lang="en-US" sz="1167" b="1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  <a:endParaRPr lang="en-IN" sz="1000" b="1" baseline="30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1818516-5936-4748-B548-F0D0FDBFD559}"/>
              </a:ext>
            </a:extLst>
          </p:cNvPr>
          <p:cNvGraphicFramePr>
            <a:graphicFrameLocks noGrp="1"/>
          </p:cNvGraphicFramePr>
          <p:nvPr/>
        </p:nvGraphicFramePr>
        <p:xfrm>
          <a:off x="7053663" y="3146548"/>
          <a:ext cx="4355348" cy="1172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0990">
                  <a:extLst>
                    <a:ext uri="{9D8B030D-6E8A-4147-A177-3AD203B41FA5}">
                      <a16:colId xmlns:a16="http://schemas.microsoft.com/office/drawing/2014/main" val="405494588"/>
                    </a:ext>
                  </a:extLst>
                </a:gridCol>
                <a:gridCol w="2654358">
                  <a:extLst>
                    <a:ext uri="{9D8B030D-6E8A-4147-A177-3AD203B41FA5}">
                      <a16:colId xmlns:a16="http://schemas.microsoft.com/office/drawing/2014/main" val="348187542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Detection of abscess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 vs MRI/ CT scan</a:t>
                      </a:r>
                      <a:r>
                        <a:rPr lang="en-IN" sz="1200" baseline="300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309904872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Sensitivity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84%; CT: 84%;</a:t>
                      </a:r>
                    </a:p>
                    <a:p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MRI: 86%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557858039"/>
                  </a:ext>
                </a:extLst>
              </a:tr>
              <a:tr h="309033">
                <a:tc>
                  <a:txBody>
                    <a:bodyPr/>
                    <a:lstStyle/>
                    <a:p>
                      <a:r>
                        <a:rPr lang="en-IN" sz="1200" b="1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Specificity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IUS: 93%; CT: 97%; MRI: 93%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92943370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1F90C2F-99D4-49E1-9941-FE99BBBEC1DB}"/>
              </a:ext>
            </a:extLst>
          </p:cNvPr>
          <p:cNvSpPr txBox="1"/>
          <p:nvPr/>
        </p:nvSpPr>
        <p:spPr>
          <a:xfrm>
            <a:off x="463596" y="2830329"/>
            <a:ext cx="10954964" cy="27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167" b="1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Cross-sectional imaging has high accuracy for the detection of penetrating complications such as fistulae/ abscesses in CD.</a:t>
            </a:r>
            <a:r>
              <a:rPr lang="en-US" sz="1167" b="1" baseline="30000">
                <a:solidFill>
                  <a:srgbClr val="00A0D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 </a:t>
            </a:r>
            <a:endParaRPr lang="en-NZ" sz="2667" b="1">
              <a:solidFill>
                <a:srgbClr val="00A0D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Google Shape;11764;p291">
            <a:extLst>
              <a:ext uri="{FF2B5EF4-FFF2-40B4-BE49-F238E27FC236}">
                <a16:creationId xmlns:a16="http://schemas.microsoft.com/office/drawing/2014/main" id="{3DDBCC1D-A692-4E55-9D36-5C0C60F63487}"/>
              </a:ext>
            </a:extLst>
          </p:cNvPr>
          <p:cNvSpPr/>
          <p:nvPr/>
        </p:nvSpPr>
        <p:spPr>
          <a:xfrm>
            <a:off x="600335" y="2309868"/>
            <a:ext cx="270000" cy="270000"/>
          </a:xfrm>
          <a:custGeom>
            <a:avLst/>
            <a:gdLst/>
            <a:ahLst/>
            <a:cxnLst/>
            <a:rect l="l" t="t" r="r" b="b"/>
            <a:pathLst>
              <a:path w="55" h="55" extrusionOk="0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76188" tIns="38083" rIns="76188" bIns="38083" anchor="t" anchorCtr="0">
            <a:noAutofit/>
          </a:bodyPr>
          <a:lstStyle/>
          <a:p>
            <a:pPr defTabSz="608486" fontAlgn="base">
              <a:defRPr/>
            </a:pPr>
            <a:endParaRPr sz="1667">
              <a:solidFill>
                <a:srgbClr val="21212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6011265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AD96-E29D-4507-AE89-D851FEF4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1384994"/>
          </a:xfrm>
        </p:spPr>
        <p:txBody>
          <a:bodyPr/>
          <a:lstStyle/>
          <a:p>
            <a:r>
              <a:rPr lang="en-US"/>
              <a:t>Guidelines for managing patients presenting with acute complications of IBD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2D6068-C861-4BC1-AD7D-E03B4E07A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127DF3-8CA1-4800-9B6D-160A0AC75E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CT: computed tomography; IBD: inflammatory bowel disease; MRI: magnetic resonance imaging; US: ultrasound; POCUS: point of care ultrasonography</a:t>
            </a:r>
          </a:p>
          <a:p>
            <a:r>
              <a:rPr lang="en-US"/>
              <a:t>De Simone, B. (2021). </a:t>
            </a:r>
            <a:r>
              <a:rPr lang="en-US" i="1"/>
              <a:t>World Journal of Emergency Surgery,</a:t>
            </a:r>
            <a:r>
              <a:rPr lang="en-US"/>
              <a:t> 16(1):1-27</a:t>
            </a:r>
          </a:p>
        </p:txBody>
      </p:sp>
      <p:grpSp>
        <p:nvGrpSpPr>
          <p:cNvPr id="6" name="Google Shape;910;p61">
            <a:extLst>
              <a:ext uri="{FF2B5EF4-FFF2-40B4-BE49-F238E27FC236}">
                <a16:creationId xmlns:a16="http://schemas.microsoft.com/office/drawing/2014/main" id="{2465C96F-791F-4211-A9ED-40485E4773FE}"/>
              </a:ext>
            </a:extLst>
          </p:cNvPr>
          <p:cNvGrpSpPr/>
          <p:nvPr/>
        </p:nvGrpSpPr>
        <p:grpSpPr>
          <a:xfrm>
            <a:off x="679469" y="1843217"/>
            <a:ext cx="5323855" cy="3377513"/>
            <a:chOff x="654725" y="2419227"/>
            <a:chExt cx="1785816" cy="2216393"/>
          </a:xfrm>
        </p:grpSpPr>
        <p:sp>
          <p:nvSpPr>
            <p:cNvPr id="7" name="Google Shape;911;p61">
              <a:extLst>
                <a:ext uri="{FF2B5EF4-FFF2-40B4-BE49-F238E27FC236}">
                  <a16:creationId xmlns:a16="http://schemas.microsoft.com/office/drawing/2014/main" id="{96EA18A6-AC57-44E1-84C5-BB50797B9E96}"/>
                </a:ext>
              </a:extLst>
            </p:cNvPr>
            <p:cNvSpPr/>
            <p:nvPr/>
          </p:nvSpPr>
          <p:spPr>
            <a:xfrm>
              <a:off x="654725" y="2978419"/>
              <a:ext cx="1785816" cy="148459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8" name="Google Shape;912;p61">
              <a:extLst>
                <a:ext uri="{FF2B5EF4-FFF2-40B4-BE49-F238E27FC236}">
                  <a16:creationId xmlns:a16="http://schemas.microsoft.com/office/drawing/2014/main" id="{47C5DAD2-7D57-4CB8-B3A8-1461DF428737}"/>
                </a:ext>
              </a:extLst>
            </p:cNvPr>
            <p:cNvSpPr/>
            <p:nvPr/>
          </p:nvSpPr>
          <p:spPr>
            <a:xfrm>
              <a:off x="654725" y="2419227"/>
              <a:ext cx="1785816" cy="58155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9" name="Google Shape;913;p61">
              <a:extLst>
                <a:ext uri="{FF2B5EF4-FFF2-40B4-BE49-F238E27FC236}">
                  <a16:creationId xmlns:a16="http://schemas.microsoft.com/office/drawing/2014/main" id="{DC8CB4DF-C827-49F8-8BCF-D8BCA4B73100}"/>
                </a:ext>
              </a:extLst>
            </p:cNvPr>
            <p:cNvSpPr/>
            <p:nvPr/>
          </p:nvSpPr>
          <p:spPr>
            <a:xfrm>
              <a:off x="654725" y="4510638"/>
              <a:ext cx="1785816" cy="12498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grpSp>
        <p:nvGrpSpPr>
          <p:cNvPr id="10" name="Google Shape;914;p61">
            <a:extLst>
              <a:ext uri="{FF2B5EF4-FFF2-40B4-BE49-F238E27FC236}">
                <a16:creationId xmlns:a16="http://schemas.microsoft.com/office/drawing/2014/main" id="{CC94EBE1-6D16-4F8B-B5E4-168E294354A3}"/>
              </a:ext>
            </a:extLst>
          </p:cNvPr>
          <p:cNvGrpSpPr/>
          <p:nvPr/>
        </p:nvGrpSpPr>
        <p:grpSpPr>
          <a:xfrm>
            <a:off x="6147334" y="1843217"/>
            <a:ext cx="5323855" cy="3377513"/>
            <a:chOff x="654725" y="2419227"/>
            <a:chExt cx="1785816" cy="2216393"/>
          </a:xfrm>
        </p:grpSpPr>
        <p:sp>
          <p:nvSpPr>
            <p:cNvPr id="11" name="Google Shape;915;p61">
              <a:extLst>
                <a:ext uri="{FF2B5EF4-FFF2-40B4-BE49-F238E27FC236}">
                  <a16:creationId xmlns:a16="http://schemas.microsoft.com/office/drawing/2014/main" id="{708422D7-E8FE-4C90-8BB6-424DA1CFF6EC}"/>
                </a:ext>
              </a:extLst>
            </p:cNvPr>
            <p:cNvSpPr/>
            <p:nvPr/>
          </p:nvSpPr>
          <p:spPr>
            <a:xfrm>
              <a:off x="654725" y="2978419"/>
              <a:ext cx="1785816" cy="1484593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2" name="Google Shape;916;p61">
              <a:extLst>
                <a:ext uri="{FF2B5EF4-FFF2-40B4-BE49-F238E27FC236}">
                  <a16:creationId xmlns:a16="http://schemas.microsoft.com/office/drawing/2014/main" id="{F83AFC17-1A20-4DD7-A4F4-F834DB4AEC67}"/>
                </a:ext>
              </a:extLst>
            </p:cNvPr>
            <p:cNvSpPr/>
            <p:nvPr/>
          </p:nvSpPr>
          <p:spPr>
            <a:xfrm>
              <a:off x="654725" y="2419227"/>
              <a:ext cx="1785816" cy="581553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  <p:sp>
          <p:nvSpPr>
            <p:cNvPr id="13" name="Google Shape;917;p61">
              <a:extLst>
                <a:ext uri="{FF2B5EF4-FFF2-40B4-BE49-F238E27FC236}">
                  <a16:creationId xmlns:a16="http://schemas.microsoft.com/office/drawing/2014/main" id="{D471AB58-22E0-41F9-AAB5-F1E8E5956591}"/>
                </a:ext>
              </a:extLst>
            </p:cNvPr>
            <p:cNvSpPr/>
            <p:nvPr/>
          </p:nvSpPr>
          <p:spPr>
            <a:xfrm>
              <a:off x="654725" y="4510638"/>
              <a:ext cx="1785816" cy="1249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76188" tIns="38083" rIns="76188" bIns="38083" anchor="ctr" anchorCtr="0">
              <a:noAutofit/>
            </a:bodyPr>
            <a:lstStyle/>
            <a:p>
              <a:pPr algn="ctr" defTabSz="608486" fontAlgn="base">
                <a:defRPr/>
              </a:pPr>
              <a:endParaRPr sz="1667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809CEC3-8B5E-4BF2-9308-D3DD65E8CDAB}"/>
              </a:ext>
            </a:extLst>
          </p:cNvPr>
          <p:cNvSpPr txBox="1"/>
          <p:nvPr/>
        </p:nvSpPr>
        <p:spPr>
          <a:xfrm>
            <a:off x="601927" y="5333090"/>
            <a:ext cx="10869262" cy="6948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tIns="90000" bIns="90000">
            <a:spAutoFit/>
          </a:bodyPr>
          <a:lstStyle>
            <a:defPPr>
              <a:defRPr lang="en-US"/>
            </a:defPPr>
            <a:lvl1pPr algn="ctr">
              <a:defRPr sz="2000" b="1" i="0" u="none" strike="noStrike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667">
                <a:solidFill>
                  <a:srgbClr val="FFFFFF"/>
                </a:solidFill>
              </a:rPr>
              <a:t>POCUS is an accurate technique in defining disease activity and extent in IBD compared to </a:t>
            </a:r>
            <a:r>
              <a:rPr lang="en-IN" sz="1667" err="1">
                <a:solidFill>
                  <a:srgbClr val="FFFFFF"/>
                </a:solidFill>
              </a:rPr>
              <a:t>ileocolonoscopy</a:t>
            </a:r>
            <a:r>
              <a:rPr lang="en-IN" sz="1667">
                <a:solidFill>
                  <a:srgbClr val="FFFFFF"/>
                </a:solidFill>
              </a:rPr>
              <a:t>, with the advantage of being non-invasive.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BF566B8-B448-4EF7-AD73-BD18711861CD}"/>
              </a:ext>
            </a:extLst>
          </p:cNvPr>
          <p:cNvSpPr/>
          <p:nvPr/>
        </p:nvSpPr>
        <p:spPr>
          <a:xfrm>
            <a:off x="736257" y="3880325"/>
            <a:ext cx="24044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Cross-sectional imaging (CT/MRI/US) is recommended</a:t>
            </a:r>
          </a:p>
          <a:p>
            <a:pPr algn="ctr" defTabSz="571477"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 detect strictures and extra-luminal IBD complications including fistulae and abscesses</a:t>
            </a:r>
            <a:endParaRPr lang="en-IN" sz="100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7">
            <a:extLst>
              <a:ext uri="{FF2B5EF4-FFF2-40B4-BE49-F238E27FC236}">
                <a16:creationId xmlns:a16="http://schemas.microsoft.com/office/drawing/2014/main" id="{41ABB950-B743-4821-A31C-F6DF7796201A}"/>
              </a:ext>
            </a:extLst>
          </p:cNvPr>
          <p:cNvSpPr txBox="1"/>
          <p:nvPr/>
        </p:nvSpPr>
        <p:spPr>
          <a:xfrm>
            <a:off x="3495933" y="3916824"/>
            <a:ext cx="2404419" cy="861774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61970"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 of care IUS can have a role in showing free fluid, abscesses, or intestinal distention in the emergency department, particularly when CT scan is not </a:t>
            </a:r>
            <a:r>
              <a:rPr lang="en-IN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available</a:t>
            </a:r>
            <a:endParaRPr lang="en-IN" sz="917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A4B4849-2F03-42D7-84E3-493A961A4B2C}"/>
              </a:ext>
            </a:extLst>
          </p:cNvPr>
          <p:cNvSpPr/>
          <p:nvPr/>
        </p:nvSpPr>
        <p:spPr>
          <a:xfrm>
            <a:off x="736257" y="2820891"/>
            <a:ext cx="5164095" cy="631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>
              <a:defRPr/>
            </a:pPr>
            <a:r>
              <a:rPr lang="en-IN" sz="1167" b="1" kern="0">
                <a:solidFill>
                  <a:srgbClr val="003479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Recommendations from the World Society of Emergency Surgery - American Association for the Surgery of Trauma (WSES-AAST) guidelines</a:t>
            </a:r>
            <a:endParaRPr lang="en-US" sz="1667" kern="0">
              <a:solidFill>
                <a:srgbClr val="003479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617D18-42D3-4A8C-A847-E4285867E181}"/>
              </a:ext>
            </a:extLst>
          </p:cNvPr>
          <p:cNvSpPr/>
          <p:nvPr/>
        </p:nvSpPr>
        <p:spPr>
          <a:xfrm>
            <a:off x="774644" y="3623844"/>
            <a:ext cx="2398413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1970">
              <a:defRPr/>
            </a:pPr>
            <a:r>
              <a:rPr lang="en-US" sz="1167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General recommendations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FE1AA87-BC2B-4CF3-8D54-9BDCF4614411}"/>
              </a:ext>
            </a:extLst>
          </p:cNvPr>
          <p:cNvSpPr/>
          <p:nvPr/>
        </p:nvSpPr>
        <p:spPr>
          <a:xfrm>
            <a:off x="4182317" y="3641891"/>
            <a:ext cx="1252266" cy="271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61970">
              <a:defRPr/>
            </a:pPr>
            <a:r>
              <a:rPr lang="en-US" sz="1167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Point of care</a:t>
            </a:r>
          </a:p>
        </p:txBody>
      </p:sp>
      <p:cxnSp>
        <p:nvCxnSpPr>
          <p:cNvPr id="24" name="Google Shape;11894;p293">
            <a:extLst>
              <a:ext uri="{FF2B5EF4-FFF2-40B4-BE49-F238E27FC236}">
                <a16:creationId xmlns:a16="http://schemas.microsoft.com/office/drawing/2014/main" id="{10FA956D-4715-40B1-870A-DD303CF6C4B0}"/>
              </a:ext>
            </a:extLst>
          </p:cNvPr>
          <p:cNvCxnSpPr>
            <a:cxnSpLocks/>
          </p:cNvCxnSpPr>
          <p:nvPr/>
        </p:nvCxnSpPr>
        <p:spPr>
          <a:xfrm flipH="1" flipV="1">
            <a:off x="3392960" y="3623844"/>
            <a:ext cx="12906" cy="12900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dot"/>
            <a:round/>
            <a:headEnd type="oval" w="med" len="med"/>
            <a:tailEnd type="oval" w="med" len="med"/>
          </a:ln>
        </p:spPr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42D8B725-33E5-41CA-A961-DB828AF3B83A}"/>
              </a:ext>
            </a:extLst>
          </p:cNvPr>
          <p:cNvSpPr/>
          <p:nvPr/>
        </p:nvSpPr>
        <p:spPr>
          <a:xfrm>
            <a:off x="6320143" y="4007332"/>
            <a:ext cx="2275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2869" indent="-142869" defTabSz="571477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Sensitivity: 91%</a:t>
            </a:r>
          </a:p>
          <a:p>
            <a:pPr marL="142869" indent="-142869" defTabSz="571477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Specificity: 83%</a:t>
            </a:r>
          </a:p>
          <a:p>
            <a:pPr marL="142869" indent="-142869" defTabSz="571477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PPV: 89%</a:t>
            </a:r>
          </a:p>
          <a:p>
            <a:pPr marL="142869" indent="-142869" defTabSz="571477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NPV: 86%</a:t>
            </a:r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AC9B6B28-340E-4F65-A992-086F903E2E81}"/>
              </a:ext>
            </a:extLst>
          </p:cNvPr>
          <p:cNvSpPr txBox="1"/>
          <p:nvPr/>
        </p:nvSpPr>
        <p:spPr>
          <a:xfrm>
            <a:off x="9175356" y="3982263"/>
            <a:ext cx="2404419" cy="707886"/>
          </a:xfrm>
          <a:prstGeom prst="rect">
            <a:avLst/>
          </a:prstGeom>
          <a:noFill/>
        </p:spPr>
        <p:txBody>
          <a:bodyPr wrap="square" lIns="0" r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69" indent="-142869" defTabSz="761970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Sensitivity: 87%</a:t>
            </a:r>
          </a:p>
          <a:p>
            <a:pPr marL="142869" indent="-142869" defTabSz="761970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Specificity: 81%</a:t>
            </a:r>
          </a:p>
          <a:p>
            <a:pPr marL="142869" indent="-142869" defTabSz="761970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PPV: 85%</a:t>
            </a:r>
          </a:p>
          <a:p>
            <a:pPr marL="142869" indent="-142869" defTabSz="761970">
              <a:buFont typeface="Arial" panose="020B0604020202020204" pitchFamily="34" charset="0"/>
              <a:buChar char="•"/>
              <a:defRPr/>
            </a:pPr>
            <a:r>
              <a:rPr lang="en-US" sz="1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NPV: 83%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0D4FD1-892B-48F7-A581-9285639DE5D6}"/>
              </a:ext>
            </a:extLst>
          </p:cNvPr>
          <p:cNvSpPr/>
          <p:nvPr/>
        </p:nvSpPr>
        <p:spPr>
          <a:xfrm>
            <a:off x="6190946" y="2902168"/>
            <a:ext cx="5164095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>
              <a:defRPr/>
            </a:pPr>
            <a:r>
              <a:rPr lang="en-US" sz="1167" b="1" kern="0">
                <a:solidFill>
                  <a:srgbClr val="3499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Point of care ultrasonography (POCUS) in </a:t>
            </a:r>
          </a:p>
          <a:p>
            <a:pPr algn="ctr" defTabSz="761970">
              <a:defRPr/>
            </a:pPr>
            <a:r>
              <a:rPr lang="en-US" sz="1167" b="1" kern="0">
                <a:solidFill>
                  <a:srgbClr val="3499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emergency settings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4E04475-3141-4A0D-B957-8B8E6561E6FD}"/>
              </a:ext>
            </a:extLst>
          </p:cNvPr>
          <p:cNvSpPr/>
          <p:nvPr/>
        </p:nvSpPr>
        <p:spPr>
          <a:xfrm>
            <a:off x="6190946" y="3510436"/>
            <a:ext cx="2618316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>
              <a:defRPr/>
            </a:pPr>
            <a:r>
              <a:rPr lang="en-US" sz="1167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Detection of endoscopically active IBD with POCUS: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5DE81D-484E-4ED4-82FF-047408E91742}"/>
              </a:ext>
            </a:extLst>
          </p:cNvPr>
          <p:cNvSpPr/>
          <p:nvPr/>
        </p:nvSpPr>
        <p:spPr>
          <a:xfrm>
            <a:off x="8894939" y="3517102"/>
            <a:ext cx="2345758" cy="451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61970">
              <a:defRPr/>
            </a:pPr>
            <a:r>
              <a:rPr lang="en-US" sz="1167" b="1" noProof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Definition of extent of disease with POCUS:</a:t>
            </a:r>
          </a:p>
        </p:txBody>
      </p:sp>
      <p:cxnSp>
        <p:nvCxnSpPr>
          <p:cNvPr id="30" name="Google Shape;11894;p293">
            <a:extLst>
              <a:ext uri="{FF2B5EF4-FFF2-40B4-BE49-F238E27FC236}">
                <a16:creationId xmlns:a16="http://schemas.microsoft.com/office/drawing/2014/main" id="{7339FEF0-9152-400B-9000-7C16EA1A1918}"/>
              </a:ext>
            </a:extLst>
          </p:cNvPr>
          <p:cNvCxnSpPr>
            <a:cxnSpLocks/>
          </p:cNvCxnSpPr>
          <p:nvPr/>
        </p:nvCxnSpPr>
        <p:spPr>
          <a:xfrm flipH="1" flipV="1">
            <a:off x="8836693" y="3632484"/>
            <a:ext cx="12906" cy="1290000"/>
          </a:xfrm>
          <a:prstGeom prst="straightConnector1">
            <a:avLst/>
          </a:prstGeom>
          <a:noFill/>
          <a:ln w="38100" cap="flat" cmpd="sng">
            <a:solidFill>
              <a:srgbClr val="BFBFBF"/>
            </a:solidFill>
            <a:prstDash val="dot"/>
            <a:round/>
            <a:headEnd type="oval" w="med" len="med"/>
            <a:tailEnd type="oval" w="med" len="med"/>
          </a:ln>
        </p:spPr>
      </p:cxnSp>
      <p:pic>
        <p:nvPicPr>
          <p:cNvPr id="32" name="Graphic 31" descr="Open book">
            <a:extLst>
              <a:ext uri="{FF2B5EF4-FFF2-40B4-BE49-F238E27FC236}">
                <a16:creationId xmlns:a16="http://schemas.microsoft.com/office/drawing/2014/main" id="{A4AC7E6C-CF78-455E-9266-33EEE12FD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1960" y="1905324"/>
            <a:ext cx="762000" cy="762000"/>
          </a:xfrm>
          <a:prstGeom prst="rect">
            <a:avLst/>
          </a:prstGeom>
        </p:spPr>
      </p:pic>
      <p:pic>
        <p:nvPicPr>
          <p:cNvPr id="34" name="Graphic 33" descr="Ambulance">
            <a:extLst>
              <a:ext uri="{FF2B5EF4-FFF2-40B4-BE49-F238E27FC236}">
                <a16:creationId xmlns:a16="http://schemas.microsoft.com/office/drawing/2014/main" id="{0260E03A-06C0-4CFF-BC02-0E27AB219E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1993" y="1948032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761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20401"/>
            <a:ext cx="10990958" cy="461665"/>
          </a:xfrm>
        </p:spPr>
        <p:txBody>
          <a:bodyPr/>
          <a:lstStyle/>
          <a:p>
            <a:r>
              <a:rPr lang="en-US"/>
              <a:t>About IUS Primer module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2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833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ultrasound.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BCC66-3D95-5986-18A6-9B1C73542F6A}"/>
              </a:ext>
            </a:extLst>
          </p:cNvPr>
          <p:cNvSpPr txBox="1"/>
          <p:nvPr/>
        </p:nvSpPr>
        <p:spPr>
          <a:xfrm>
            <a:off x="224972" y="1387578"/>
            <a:ext cx="1080588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6723" indent="-285739" defTabSz="608486" fontAlgn="base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IUS Primer module was created for training gastroenterologists in Asia on adopting Intestinal Ultrasound (IUS) for the diagnosis and management of Inflammatory Bowel Disease </a:t>
            </a: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Transform Medical Communications was commissioned by 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Janssen Asia Pacific for the development of this educational module </a:t>
            </a:r>
            <a:r>
              <a:rPr lang="en-NZ" sz="2000" i="1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under the guidance of IUS Primer working group members and AOCC.</a:t>
            </a:r>
            <a:r>
              <a:rPr lang="en-NZ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The division of Janssen responsible for developing the module is from medical education that follows strict non-promotional and educational guidance. </a:t>
            </a:r>
          </a:p>
          <a:p>
            <a:pPr marL="380985" defTabSz="608486" fontAlgn="base"/>
            <a:endParaRPr lang="en-NZ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666723" indent="-285739" defTabSz="608486" fontAlgn="base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development of the module was funded by Janssen Asia Pacific, a division of Johnson and Johnson </a:t>
            </a:r>
            <a:r>
              <a:rPr lang="en-US" sz="2000" dirty="0">
                <a:solidFill>
                  <a:srgbClr val="000000"/>
                </a:solidFill>
                <a:latin typeface="Verdana"/>
                <a:ea typeface="Verdana"/>
                <a:cs typeface="Arial"/>
              </a:rPr>
              <a:t>International (Singapore) </a:t>
            </a:r>
            <a:r>
              <a:rPr lang="en-US" sz="2000" dirty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Pte. Ltd. in 2022. N</a:t>
            </a:r>
            <a:r>
              <a:rPr lang="en-US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on-commercial use of this module is permitted without any further permission, provided credit for the content is clearly attributed to Janssen Asia Pacific.</a:t>
            </a:r>
            <a:endParaRPr lang="en-SG" sz="2000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80985" defTabSz="608486" fontAlgn="base">
              <a:defRPr/>
            </a:pPr>
            <a:endParaRPr lang="en-US" sz="2000" dirty="0">
              <a:solidFill>
                <a:srgbClr val="212121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1779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139;p19">
            <a:extLst>
              <a:ext uri="{FF2B5EF4-FFF2-40B4-BE49-F238E27FC236}">
                <a16:creationId xmlns:a16="http://schemas.microsoft.com/office/drawing/2014/main" id="{CDEFC780-53D0-4BFF-9034-E46D17C60ABA}"/>
              </a:ext>
            </a:extLst>
          </p:cNvPr>
          <p:cNvSpPr/>
          <p:nvPr/>
        </p:nvSpPr>
        <p:spPr>
          <a:xfrm>
            <a:off x="595675" y="1403634"/>
            <a:ext cx="5280000" cy="12784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 dirty="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2872A8-DB96-4AE8-8D98-F1238D166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284113"/>
            <a:ext cx="10990958" cy="923330"/>
          </a:xfrm>
        </p:spPr>
        <p:txBody>
          <a:bodyPr/>
          <a:lstStyle/>
          <a:p>
            <a:r>
              <a:rPr lang="en-US" dirty="0"/>
              <a:t>Special thanks to IUS Primer AOCC working group members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40CE8-74F1-4C00-B87F-906580E9C1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363"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914363">
                <a:defRPr/>
              </a:pPr>
              <a:t>3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83913F-3F82-4A30-BCA9-25D80BC96AF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75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AOCC: Asian Organization for Crohn's &amp; Colitis; </a:t>
            </a:r>
            <a:r>
              <a:rPr lang="en-US" sz="800" kern="1200">
                <a:solidFill>
                  <a:srgbClr val="2420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IUS: Intestinal ultrasound; </a:t>
            </a:r>
            <a:r>
              <a:rPr lang="en-US" sz="800"/>
              <a:t>WG: working group.</a:t>
            </a:r>
            <a:endParaRPr lang="en-US"/>
          </a:p>
        </p:txBody>
      </p:sp>
      <p:sp>
        <p:nvSpPr>
          <p:cNvPr id="55" name="Google Shape;139;p19">
            <a:extLst>
              <a:ext uri="{FF2B5EF4-FFF2-40B4-BE49-F238E27FC236}">
                <a16:creationId xmlns:a16="http://schemas.microsoft.com/office/drawing/2014/main" id="{FCC87D5D-5A0A-4409-BE59-B507C1FAA833}"/>
              </a:ext>
            </a:extLst>
          </p:cNvPr>
          <p:cNvSpPr/>
          <p:nvPr/>
        </p:nvSpPr>
        <p:spPr>
          <a:xfrm>
            <a:off x="595676" y="3050241"/>
            <a:ext cx="5280000" cy="12784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BEAC6277-FE69-448B-B7BB-68D9BF7966D9}"/>
              </a:ext>
            </a:extLst>
          </p:cNvPr>
          <p:cNvSpPr/>
          <p:nvPr/>
        </p:nvSpPr>
        <p:spPr>
          <a:xfrm>
            <a:off x="1797400" y="150155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Eun Soo KIM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F8D8242-4FF7-4CAF-B86C-CD710340DBF7}"/>
              </a:ext>
            </a:extLst>
          </p:cNvPr>
          <p:cNvSpPr/>
          <p:nvPr/>
        </p:nvSpPr>
        <p:spPr>
          <a:xfrm>
            <a:off x="1797400" y="1894541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Kyungpook National University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B711F037-04D9-4756-979D-8018C3045276}"/>
              </a:ext>
            </a:extLst>
          </p:cNvPr>
          <p:cNvSpPr/>
          <p:nvPr/>
        </p:nvSpPr>
        <p:spPr>
          <a:xfrm>
            <a:off x="1797400" y="223629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sp>
        <p:nvSpPr>
          <p:cNvPr id="60" name="Google Shape;139;p19">
            <a:extLst>
              <a:ext uri="{FF2B5EF4-FFF2-40B4-BE49-F238E27FC236}">
                <a16:creationId xmlns:a16="http://schemas.microsoft.com/office/drawing/2014/main" id="{4F384B34-A6E9-44BA-AE55-A44F4FF980E6}"/>
              </a:ext>
            </a:extLst>
          </p:cNvPr>
          <p:cNvSpPr/>
          <p:nvPr/>
        </p:nvSpPr>
        <p:spPr>
          <a:xfrm>
            <a:off x="6360709" y="1403634"/>
            <a:ext cx="5280000" cy="12784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5" name="Google Shape;139;p19">
            <a:extLst>
              <a:ext uri="{FF2B5EF4-FFF2-40B4-BE49-F238E27FC236}">
                <a16:creationId xmlns:a16="http://schemas.microsoft.com/office/drawing/2014/main" id="{8797268C-0390-41B1-AD1C-8E346359842D}"/>
              </a:ext>
            </a:extLst>
          </p:cNvPr>
          <p:cNvSpPr/>
          <p:nvPr/>
        </p:nvSpPr>
        <p:spPr>
          <a:xfrm>
            <a:off x="6360709" y="3050241"/>
            <a:ext cx="5280000" cy="12784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2" name="Google Shape;139;p19">
            <a:extLst>
              <a:ext uri="{FF2B5EF4-FFF2-40B4-BE49-F238E27FC236}">
                <a16:creationId xmlns:a16="http://schemas.microsoft.com/office/drawing/2014/main" id="{73B1F5F6-8A91-4E10-91E2-DA2EA829D2B6}"/>
              </a:ext>
            </a:extLst>
          </p:cNvPr>
          <p:cNvSpPr/>
          <p:nvPr/>
        </p:nvSpPr>
        <p:spPr>
          <a:xfrm>
            <a:off x="595676" y="4668451"/>
            <a:ext cx="5280000" cy="12784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7" name="Google Shape;139;p19">
            <a:extLst>
              <a:ext uri="{FF2B5EF4-FFF2-40B4-BE49-F238E27FC236}">
                <a16:creationId xmlns:a16="http://schemas.microsoft.com/office/drawing/2014/main" id="{98D45DD5-F584-4336-94C6-C528B78B4E86}"/>
              </a:ext>
            </a:extLst>
          </p:cNvPr>
          <p:cNvSpPr/>
          <p:nvPr/>
        </p:nvSpPr>
        <p:spPr>
          <a:xfrm>
            <a:off x="6360709" y="4668451"/>
            <a:ext cx="5280000" cy="127843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914363">
              <a:defRPr/>
            </a:pPr>
            <a:endParaRPr sz="2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82073B78-23A3-4B3D-B674-67A98C7D918A}"/>
              </a:ext>
            </a:extLst>
          </p:cNvPr>
          <p:cNvSpPr/>
          <p:nvPr/>
        </p:nvSpPr>
        <p:spPr>
          <a:xfrm>
            <a:off x="1797400" y="3138622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Chang Kyun LEE 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36FA227-3CE6-461F-9971-369D79FB35DF}"/>
              </a:ext>
            </a:extLst>
          </p:cNvPr>
          <p:cNvSpPr/>
          <p:nvPr/>
        </p:nvSpPr>
        <p:spPr>
          <a:xfrm>
            <a:off x="1797400" y="3542499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Kyung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B4D5508F-4826-4146-9651-F80254A77255}"/>
              </a:ext>
            </a:extLst>
          </p:cNvPr>
          <p:cNvSpPr/>
          <p:nvPr/>
        </p:nvSpPr>
        <p:spPr>
          <a:xfrm>
            <a:off x="1797400" y="3895144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KOREA</a:t>
            </a:r>
          </a:p>
        </p:txBody>
      </p:sp>
      <p:pic>
        <p:nvPicPr>
          <p:cNvPr id="92" name="Picture 2" descr="Invited Chairs and Speakers | Program | AOCC 2022｜The 10th Annual Meeting  of Asian Organization for Crohn's &amp; Colitis">
            <a:extLst>
              <a:ext uri="{FF2B5EF4-FFF2-40B4-BE49-F238E27FC236}">
                <a16:creationId xmlns:a16="http://schemas.microsoft.com/office/drawing/2014/main" id="{12227567-E409-42F7-AF50-EFD5D4A846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8" t="4866" r="4587" b="27319"/>
          <a:stretch/>
        </p:blipFill>
        <p:spPr bwMode="auto">
          <a:xfrm>
            <a:off x="694483" y="1501552"/>
            <a:ext cx="1006729" cy="1100391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3" name="Picture 92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ABA8032E-99C9-4FF5-8CBE-B818A6A9CB8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73" y="1501071"/>
            <a:ext cx="1042394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4" name="Picture 93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391B4BF5-5E0C-4071-9367-CF56EDBEB5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729" t="1437" r="11336" b="17628"/>
          <a:stretch/>
        </p:blipFill>
        <p:spPr>
          <a:xfrm>
            <a:off x="687139" y="4753275"/>
            <a:ext cx="1047698" cy="1110724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87924500-675D-4FB1-AE12-1EA4802AFDA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379" t="5638" r="14015" b="17108"/>
          <a:stretch/>
        </p:blipFill>
        <p:spPr>
          <a:xfrm>
            <a:off x="6456719" y="4753251"/>
            <a:ext cx="1053488" cy="1110748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pic>
        <p:nvPicPr>
          <p:cNvPr id="97" name="Picture 2" descr="Chang Kyun Lee — Kyung Hee University">
            <a:extLst>
              <a:ext uri="{FF2B5EF4-FFF2-40B4-BE49-F238E27FC236}">
                <a16:creationId xmlns:a16="http://schemas.microsoft.com/office/drawing/2014/main" id="{86D8D9C6-E1AD-4C67-8927-8B1596320C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2" b="9971"/>
          <a:stretch/>
        </p:blipFill>
        <p:spPr bwMode="auto">
          <a:xfrm>
            <a:off x="693489" y="3137609"/>
            <a:ext cx="1004155" cy="1103693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20086C26-FA86-4603-AA73-B6E1ACCF97B2}"/>
              </a:ext>
            </a:extLst>
          </p:cNvPr>
          <p:cNvSpPr/>
          <p:nvPr/>
        </p:nvSpPr>
        <p:spPr>
          <a:xfrm>
            <a:off x="7600874" y="1771854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Affiliated Hospital of Sun </a:t>
            </a: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Yat-sen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ACDB722-051F-4C46-A67B-109977FAB793}"/>
              </a:ext>
            </a:extLst>
          </p:cNvPr>
          <p:cNvSpPr/>
          <p:nvPr/>
        </p:nvSpPr>
        <p:spPr>
          <a:xfrm>
            <a:off x="7600874" y="2293738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EBAB482-2438-43CB-B787-9C03E3A1D62F}"/>
              </a:ext>
            </a:extLst>
          </p:cNvPr>
          <p:cNvSpPr/>
          <p:nvPr/>
        </p:nvSpPr>
        <p:spPr>
          <a:xfrm>
            <a:off x="7600874" y="1424505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Ren MAO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403FD3-E64C-4B33-99AD-26DE94CA4E0F}"/>
              </a:ext>
            </a:extLst>
          </p:cNvPr>
          <p:cNvSpPr/>
          <p:nvPr/>
        </p:nvSpPr>
        <p:spPr>
          <a:xfrm>
            <a:off x="1797400" y="4709978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Prof. Yue LI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D88592D-8F42-47BF-982B-FA7A283403D6}"/>
              </a:ext>
            </a:extLst>
          </p:cNvPr>
          <p:cNvSpPr/>
          <p:nvPr/>
        </p:nvSpPr>
        <p:spPr>
          <a:xfrm>
            <a:off x="1797400" y="5146508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Peking Union Medical College Hospital 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33AEFE0-B975-4640-971A-17FBDA113ED9}"/>
              </a:ext>
            </a:extLst>
          </p:cNvPr>
          <p:cNvSpPr/>
          <p:nvPr/>
        </p:nvSpPr>
        <p:spPr>
          <a:xfrm>
            <a:off x="1797400" y="5531807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vi-VN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CHINA</a:t>
            </a:r>
            <a:endParaRPr lang="en-US" b="1">
              <a:solidFill>
                <a:srgbClr val="FFFFFF">
                  <a:lumMod val="9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61399A5F-0955-4B4F-9A1E-A70CFA856932}"/>
              </a:ext>
            </a:extLst>
          </p:cNvPr>
          <p:cNvSpPr/>
          <p:nvPr/>
        </p:nvSpPr>
        <p:spPr>
          <a:xfrm>
            <a:off x="7600874" y="5553532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52CA6A83-75B0-4DDA-BBD7-233376F58477}"/>
              </a:ext>
            </a:extLst>
          </p:cNvPr>
          <p:cNvSpPr/>
          <p:nvPr/>
        </p:nvSpPr>
        <p:spPr>
          <a:xfrm>
            <a:off x="7600874" y="5044460"/>
            <a:ext cx="4076033" cy="5438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it-IT" altLang="ko-KR" sz="1467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Kitasato University Kitasato Institute Hospital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E74C64D-2808-44A5-9CEA-4BB7D8513871}"/>
              </a:ext>
            </a:extLst>
          </p:cNvPr>
          <p:cNvSpPr/>
          <p:nvPr/>
        </p:nvSpPr>
        <p:spPr>
          <a:xfrm>
            <a:off x="7600874" y="4709924"/>
            <a:ext cx="3560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Dr. </a:t>
            </a:r>
            <a:r>
              <a:rPr lang="en-US" b="1" dirty="0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Shintaro</a:t>
            </a:r>
            <a:r>
              <a:rPr lang="vi-VN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SAGAMI</a:t>
            </a:r>
          </a:p>
        </p:txBody>
      </p:sp>
      <p:pic>
        <p:nvPicPr>
          <p:cNvPr id="3" name="Picture 4" descr="Early life gut dysbiosis and inflammatory bowel diseases">
            <a:extLst>
              <a:ext uri="{FF2B5EF4-FFF2-40B4-BE49-F238E27FC236}">
                <a16:creationId xmlns:a16="http://schemas.microsoft.com/office/drawing/2014/main" id="{F117D59A-AD7A-7222-17FC-4B46A37D7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719" y="3140815"/>
            <a:ext cx="1042393" cy="109728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  <a:ln w="28575"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B46E3A1-B88F-83CF-9E45-35ABFD2DFD7D}"/>
              </a:ext>
            </a:extLst>
          </p:cNvPr>
          <p:cNvSpPr/>
          <p:nvPr/>
        </p:nvSpPr>
        <p:spPr>
          <a:xfrm>
            <a:off x="7600874" y="3153317"/>
            <a:ext cx="3464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 dirty="0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A/Prof. Jun MIYOSHI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ED9A18-33CD-87DF-C2B1-1DCDFF8F161D}"/>
              </a:ext>
            </a:extLst>
          </p:cNvPr>
          <p:cNvSpPr/>
          <p:nvPr/>
        </p:nvSpPr>
        <p:spPr>
          <a:xfrm>
            <a:off x="7600874" y="3540863"/>
            <a:ext cx="4076033" cy="318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 latinLnBrk="1">
              <a:defRPr/>
            </a:pPr>
            <a:r>
              <a:rPr lang="en-US" altLang="ko-KR" sz="1467" err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Kyorin</a:t>
            </a:r>
            <a:r>
              <a:rPr lang="en-US" altLang="ko-KR" sz="1467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9333AE-ABBB-6C18-A4E4-246F0C77A178}"/>
              </a:ext>
            </a:extLst>
          </p:cNvPr>
          <p:cNvSpPr/>
          <p:nvPr/>
        </p:nvSpPr>
        <p:spPr>
          <a:xfrm>
            <a:off x="7600874" y="3877176"/>
            <a:ext cx="1504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63">
              <a:defRPr/>
            </a:pPr>
            <a:r>
              <a:rPr lang="en-US" b="1">
                <a:solidFill>
                  <a:srgbClr val="FFFFFF">
                    <a:lumMod val="9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312198699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Learning Objectives</a:t>
            </a:r>
            <a:endParaRPr lang="en-US"/>
          </a:p>
        </p:txBody>
      </p:sp>
      <p:graphicFrame>
        <p:nvGraphicFramePr>
          <p:cNvPr id="9" name="Content Placeholder 15"/>
          <p:cNvGraphicFramePr>
            <a:graphicFrameLocks/>
          </p:cNvGraphicFramePr>
          <p:nvPr/>
        </p:nvGraphicFramePr>
        <p:xfrm>
          <a:off x="1665768" y="1604050"/>
          <a:ext cx="10083209" cy="3924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083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Learn the role of IUS for detecting complications in IBD, e.g., bowel obstruction, fistula, abscess, stenosis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Explore the sensitivity and specificity of IUS for detecting these  complications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Verdana" charset="0"/>
                          <a:cs typeface="Verdana" charset="0"/>
                        </a:rPr>
                        <a:t>Understand the recommendations from international guidelines on utility of IUS in managing IBD in an emergency setting</a:t>
                      </a:r>
                    </a:p>
                  </a:txBody>
                  <a:tcPr marL="113603" marR="52789" marT="34962" marB="34962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F4F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198461" y="1907224"/>
            <a:ext cx="1590000" cy="597805"/>
            <a:chOff x="440437" y="2493976"/>
            <a:chExt cx="934720" cy="3693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19838" y="2493976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40437" y="2495332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1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92859" y="3263058"/>
            <a:ext cx="1590000" cy="600000"/>
            <a:chOff x="430389" y="3446599"/>
            <a:chExt cx="934720" cy="36933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3446599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3447955"/>
              <a:ext cx="934720" cy="3410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92859" y="4573293"/>
            <a:ext cx="1590000" cy="597805"/>
            <a:chOff x="430389" y="4293375"/>
            <a:chExt cx="934720" cy="36933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30AF25-5BC3-4149-AC00-D051B359FF13}"/>
                </a:ext>
              </a:extLst>
            </p:cNvPr>
            <p:cNvSpPr/>
            <p:nvPr/>
          </p:nvSpPr>
          <p:spPr bwMode="auto">
            <a:xfrm>
              <a:off x="709790" y="4293375"/>
              <a:ext cx="369332" cy="369332"/>
            </a:xfrm>
            <a:prstGeom prst="ellipse">
              <a:avLst/>
            </a:prstGeom>
            <a:solidFill>
              <a:schemeClr val="accent1"/>
            </a:solidFill>
            <a:ln w="317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6200" tIns="38100" rIns="76200" bIns="3810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76197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 err="1">
                <a:solidFill>
                  <a:srgbClr val="00A0DF"/>
                </a:solidFill>
                <a:latin typeface="Verdana" charset="0"/>
                <a:ea typeface="Verdana" charset="0"/>
                <a:cs typeface="Verdana" charset="0"/>
                <a:sym typeface="Arial" pitchFamily="-110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393286C-E078-4B47-A061-19DCE4A84124}"/>
                </a:ext>
              </a:extLst>
            </p:cNvPr>
            <p:cNvSpPr txBox="1"/>
            <p:nvPr/>
          </p:nvSpPr>
          <p:spPr>
            <a:xfrm>
              <a:off x="430389" y="4294731"/>
              <a:ext cx="934720" cy="3422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3000" b="1">
                  <a:solidFill>
                    <a:srgbClr val="FFFFFF"/>
                  </a:solidFill>
                  <a:latin typeface="Verdana" charset="0"/>
                  <a:ea typeface="Verdana" charset="0"/>
                  <a:cs typeface="Verdana" charset="0"/>
                </a:rPr>
                <a:t>3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8F6D81-7F18-EA49-8475-05EF655699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72617C8-6C20-4226-A582-2FF616AD5D62}"/>
              </a:ext>
            </a:extLst>
          </p:cNvPr>
          <p:cNvSpPr txBox="1">
            <a:spLocks/>
          </p:cNvSpPr>
          <p:nvPr/>
        </p:nvSpPr>
        <p:spPr bwMode="auto">
          <a:xfrm>
            <a:off x="601928" y="6279363"/>
            <a:ext cx="8382000" cy="2751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761970">
              <a:spcBef>
                <a:spcPts val="167"/>
              </a:spcBef>
              <a:buClr>
                <a:srgbClr val="212121"/>
              </a:buClr>
              <a:defRPr/>
            </a:pPr>
            <a:r>
              <a:rPr lang="en-US" sz="750" kern="0">
                <a:solidFill>
                  <a:srgbClr val="212121"/>
                </a:solidFill>
              </a:rPr>
              <a:t>IBD: inflammatory bowel disease; IUS: Intestinal ultrasound; WG: working group</a:t>
            </a:r>
          </a:p>
        </p:txBody>
      </p:sp>
    </p:spTree>
    <p:extLst>
      <p:ext uri="{BB962C8B-B14F-4D97-AF65-F5344CB8AC3E}">
        <p14:creationId xmlns:p14="http://schemas.microsoft.com/office/powerpoint/2010/main" val="381764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/>
          <a:p>
            <a:r>
              <a:rPr lang="en-US"/>
              <a:t>Complications of IBD: </a:t>
            </a:r>
            <a:r>
              <a:rPr lang="en-US">
                <a:solidFill>
                  <a:schemeClr val="accent2"/>
                </a:solidFill>
              </a:rPr>
              <a:t>Ulceration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IBD: inflammatory bowel disease; IUS: Intestinal ultrasound</a:t>
            </a:r>
          </a:p>
          <a:p>
            <a:r>
              <a:rPr lang="en-US"/>
              <a:t>1. </a:t>
            </a:r>
            <a:r>
              <a:rPr lang="en-US" err="1"/>
              <a:t>Zijta</a:t>
            </a:r>
            <a:r>
              <a:rPr lang="en-US"/>
              <a:t>, F., </a:t>
            </a:r>
            <a:r>
              <a:rPr lang="en-US" err="1"/>
              <a:t>Vanhooymissen</a:t>
            </a:r>
            <a:r>
              <a:rPr lang="en-US"/>
              <a:t>, I. &amp; </a:t>
            </a:r>
            <a:r>
              <a:rPr lang="en-US" err="1"/>
              <a:t>Puylaert</a:t>
            </a:r>
            <a:r>
              <a:rPr lang="en-US"/>
              <a:t>, J. Crohn's disease - role of Ultrasound. Available at: </a:t>
            </a:r>
            <a:r>
              <a:rPr lang="en-US">
                <a:hlinkClick r:id="rId3"/>
              </a:rPr>
              <a:t>https://radiologyassistant.nl/abdomen/bowel/ultrasound-in-crohns-disease</a:t>
            </a:r>
            <a:r>
              <a:rPr lang="en-US"/>
              <a:t>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Switzerland),</a:t>
            </a:r>
            <a:r>
              <a:rPr lang="en-US"/>
              <a:t> 11(7), 603.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E03E4-D96F-414B-8011-C42615BBA75E}"/>
              </a:ext>
            </a:extLst>
          </p:cNvPr>
          <p:cNvSpPr txBox="1"/>
          <p:nvPr/>
        </p:nvSpPr>
        <p:spPr>
          <a:xfrm>
            <a:off x="692269" y="5354204"/>
            <a:ext cx="5316289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credits </a:t>
            </a:r>
            <a:r>
              <a:rPr lang="en-US" sz="833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website. Reproduced from Radiology Assistant website,</a:t>
            </a:r>
            <a:r>
              <a:rPr lang="en-US" sz="833" baseline="3000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strictly for educational purposes only.</a:t>
            </a:r>
          </a:p>
        </p:txBody>
      </p:sp>
      <p:sp>
        <p:nvSpPr>
          <p:cNvPr id="29" name="Google Shape;11248;p286">
            <a:extLst>
              <a:ext uri="{FF2B5EF4-FFF2-40B4-BE49-F238E27FC236}">
                <a16:creationId xmlns:a16="http://schemas.microsoft.com/office/drawing/2014/main" id="{5C5CFA72-66A8-4979-AAFF-D28D2F9DF265}"/>
              </a:ext>
            </a:extLst>
          </p:cNvPr>
          <p:cNvSpPr/>
          <p:nvPr/>
        </p:nvSpPr>
        <p:spPr>
          <a:xfrm>
            <a:off x="7032983" y="2785329"/>
            <a:ext cx="4222132" cy="12274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03D1A233-BC3F-428E-B6F9-4972163E03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4"/>
          <a:stretch/>
        </p:blipFill>
        <p:spPr bwMode="auto">
          <a:xfrm>
            <a:off x="555917" y="1508070"/>
            <a:ext cx="6152279" cy="355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A8CBF911-5D49-4E05-8BE1-D4D73AECAB55}"/>
              </a:ext>
            </a:extLst>
          </p:cNvPr>
          <p:cNvSpPr txBox="1"/>
          <p:nvPr/>
        </p:nvSpPr>
        <p:spPr>
          <a:xfrm>
            <a:off x="7467600" y="3088929"/>
            <a:ext cx="3462728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Ulcers are depressions in the mucosal layer, seen as strong hyperechoic eccentric foci within hypoechoic areas.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9AB3D6E-4615-F530-A9A7-28C9A803A569}"/>
              </a:ext>
            </a:extLst>
          </p:cNvPr>
          <p:cNvCxnSpPr>
            <a:cxnSpLocks/>
          </p:cNvCxnSpPr>
          <p:nvPr/>
        </p:nvCxnSpPr>
        <p:spPr bwMode="auto">
          <a:xfrm flipH="1">
            <a:off x="3771327" y="2646563"/>
            <a:ext cx="184810" cy="442366"/>
          </a:xfrm>
          <a:prstGeom prst="straightConnector1">
            <a:avLst/>
          </a:prstGeom>
          <a:ln w="38100">
            <a:solidFill>
              <a:srgbClr val="EDEC2F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2195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11248;p286">
            <a:extLst>
              <a:ext uri="{FF2B5EF4-FFF2-40B4-BE49-F238E27FC236}">
                <a16:creationId xmlns:a16="http://schemas.microsoft.com/office/drawing/2014/main" id="{1226D04D-32B0-4B8F-A8D5-CFF94ED23F81}"/>
              </a:ext>
            </a:extLst>
          </p:cNvPr>
          <p:cNvSpPr/>
          <p:nvPr/>
        </p:nvSpPr>
        <p:spPr>
          <a:xfrm>
            <a:off x="7057869" y="3103519"/>
            <a:ext cx="4328270" cy="12274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923330"/>
          </a:xfrm>
        </p:spPr>
        <p:txBody>
          <a:bodyPr/>
          <a:lstStyle/>
          <a:p>
            <a:r>
              <a:rPr lang="en-US"/>
              <a:t>Complications of IBD:</a:t>
            </a:r>
            <a:r>
              <a:rPr lang="en-US">
                <a:solidFill>
                  <a:schemeClr val="accent2"/>
                </a:solidFill>
              </a:rPr>
              <a:t> Strictures (fibrotic stenosis)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IBD: inflammatory bowel disease; IUS: Intestinal ultrasound</a:t>
            </a:r>
          </a:p>
          <a:p>
            <a:r>
              <a:rPr lang="en-US"/>
              <a:t>1. </a:t>
            </a:r>
            <a:r>
              <a:rPr lang="en-US" err="1"/>
              <a:t>Zijta</a:t>
            </a:r>
            <a:r>
              <a:rPr lang="en-US"/>
              <a:t>, F., </a:t>
            </a:r>
            <a:r>
              <a:rPr lang="en-US" err="1"/>
              <a:t>Vanhooymissen</a:t>
            </a:r>
            <a:r>
              <a:rPr lang="en-US"/>
              <a:t>, I. &amp; </a:t>
            </a:r>
            <a:r>
              <a:rPr lang="en-US" err="1"/>
              <a:t>Puylaert</a:t>
            </a:r>
            <a:r>
              <a:rPr lang="en-US"/>
              <a:t>, J. Crohn's disease - role of Ultrasound. Available at: </a:t>
            </a:r>
            <a:r>
              <a:rPr lang="en-US">
                <a:hlinkClick r:id="rId3"/>
              </a:rPr>
              <a:t>https://radiologyassistant.nl/abdomen/bowel/ultrasound-in-crohns-disease</a:t>
            </a:r>
            <a:r>
              <a:rPr lang="en-US"/>
              <a:t>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Switzerland),</a:t>
            </a:r>
            <a:r>
              <a:rPr lang="en-US"/>
              <a:t> 11(7), 603. </a:t>
            </a:r>
          </a:p>
        </p:txBody>
      </p:sp>
      <p:pic>
        <p:nvPicPr>
          <p:cNvPr id="35" name="Picture 10">
            <a:extLst>
              <a:ext uri="{FF2B5EF4-FFF2-40B4-BE49-F238E27FC236}">
                <a16:creationId xmlns:a16="http://schemas.microsoft.com/office/drawing/2014/main" id="{025EA45A-75E0-4A8B-B79D-C9D3D088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1" y="1673861"/>
            <a:ext cx="5790013" cy="386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05AE96B5-9AEE-4348-85A5-9224F65963DE}"/>
              </a:ext>
            </a:extLst>
          </p:cNvPr>
          <p:cNvSpPr txBox="1"/>
          <p:nvPr/>
        </p:nvSpPr>
        <p:spPr>
          <a:xfrm>
            <a:off x="1042195" y="5640999"/>
            <a:ext cx="5053805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credits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website.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Reproduced from Radiology Assistant website,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strictly for educational purposes only.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87B56B8-2D46-43E4-9E1C-19EA1DE50666}"/>
              </a:ext>
            </a:extLst>
          </p:cNvPr>
          <p:cNvSpPr txBox="1"/>
          <p:nvPr/>
        </p:nvSpPr>
        <p:spPr>
          <a:xfrm>
            <a:off x="7348695" y="3409455"/>
            <a:ext cx="3746618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Strictures are wall thickening with a narrowed lumen (arrows), with or without dilatation (*) of the proximal loop (pre-stenotic dilatation).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1A6E0A-DE52-481C-B9A4-80069D2C5D11}"/>
              </a:ext>
            </a:extLst>
          </p:cNvPr>
          <p:cNvSpPr txBox="1"/>
          <p:nvPr/>
        </p:nvSpPr>
        <p:spPr>
          <a:xfrm>
            <a:off x="2839233" y="3079316"/>
            <a:ext cx="3097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</a:pPr>
            <a:r>
              <a:rPr lang="en-US" altLang="ko-KR" sz="2500">
                <a:solidFill>
                  <a:srgbClr val="6EBD44">
                    <a:lumMod val="75000"/>
                  </a:srgbClr>
                </a:solidFill>
                <a:latin typeface="Arial" pitchFamily="-65" charset="0"/>
              </a:rPr>
              <a:t>*</a:t>
            </a:r>
            <a:endParaRPr lang="ko-KR" altLang="en-US" sz="2500">
              <a:solidFill>
                <a:srgbClr val="6EBD44">
                  <a:lumMod val="75000"/>
                </a:srgbClr>
              </a:solidFill>
              <a:latin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9285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5768E-2962-47A0-8E6B-6C4CAF6C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1485033" cy="461601"/>
          </a:xfrm>
        </p:spPr>
        <p:txBody>
          <a:bodyPr/>
          <a:lstStyle/>
          <a:p>
            <a:r>
              <a:rPr lang="en-US"/>
              <a:t>Comparing CT and IUS findings stricture in CD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A2AB9-F089-4D48-9BDB-0265A94F0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73BC4F-423F-440A-ACDC-446F22FF16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1928" y="6366673"/>
            <a:ext cx="8382000" cy="275167"/>
          </a:xfrm>
        </p:spPr>
        <p:txBody>
          <a:bodyPr/>
          <a:lstStyle/>
          <a:p>
            <a:r>
              <a:rPr lang="en-US"/>
              <a:t>IUS: Intestinal ultrasound; BWS: BWS: bowel wall stratification; CD: Crohn’s disease. 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69B2DA9-2C73-FDDE-8D78-BE858C2651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376716" y="6238561"/>
            <a:ext cx="5621585" cy="12700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Photo kindly provided by Prof. Chang Kyun Lee, Kyung </a:t>
            </a:r>
            <a:r>
              <a:rPr lang="en-US" altLang="ko-KR" sz="750" err="1"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 University, Korea</a:t>
            </a:r>
          </a:p>
          <a:p>
            <a:pPr marL="0" indent="0" algn="ctr">
              <a:buNone/>
            </a:pPr>
            <a:r>
              <a:rPr lang="en-US" altLang="ko-KR" sz="75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vi-VN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161AFDA-9164-6056-9CD2-78ED8DF19056}"/>
              </a:ext>
            </a:extLst>
          </p:cNvPr>
          <p:cNvSpPr txBox="1"/>
          <p:nvPr/>
        </p:nvSpPr>
        <p:spPr>
          <a:xfrm>
            <a:off x="1015996" y="1292050"/>
            <a:ext cx="10161909" cy="32316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15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Stricture (shown with </a:t>
            </a:r>
            <a:r>
              <a:rPr lang="en-US" sz="1500" b="1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yello</a:t>
            </a:r>
            <a:r>
              <a:rPr lang="en-US" sz="1500" b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 arrows) in a patient with CD on CT (left) and IUS (right)</a:t>
            </a:r>
          </a:p>
        </p:txBody>
      </p:sp>
      <p:pic>
        <p:nvPicPr>
          <p:cNvPr id="3" name="내용 개체 틀 7" descr="닫기이(가) 표시된 사진&#10;&#10;자동 생성된 설명">
            <a:extLst>
              <a:ext uri="{FF2B5EF4-FFF2-40B4-BE49-F238E27FC236}">
                <a16:creationId xmlns:a16="http://schemas.microsoft.com/office/drawing/2014/main" id="{59F33287-B37B-7EF5-D05A-FCF23E34DB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02" r="-2" b="131"/>
          <a:stretch/>
        </p:blipFill>
        <p:spPr>
          <a:xfrm>
            <a:off x="833735" y="1773752"/>
            <a:ext cx="3385953" cy="4409487"/>
          </a:xfrm>
          <a:prstGeom prst="rect">
            <a:avLst/>
          </a:prstGeom>
        </p:spPr>
      </p:pic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C6C3233E-774C-4F55-6198-6DAB60608812}"/>
              </a:ext>
            </a:extLst>
          </p:cNvPr>
          <p:cNvCxnSpPr>
            <a:cxnSpLocks/>
          </p:cNvCxnSpPr>
          <p:nvPr/>
        </p:nvCxnSpPr>
        <p:spPr>
          <a:xfrm flipH="1">
            <a:off x="1917112" y="3786156"/>
            <a:ext cx="277928" cy="200669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내용 개체 틀 9" descr="텍스트이(가) 표시된 사진&#10;&#10;자동 생성된 설명">
            <a:extLst>
              <a:ext uri="{FF2B5EF4-FFF2-40B4-BE49-F238E27FC236}">
                <a16:creationId xmlns:a16="http://schemas.microsoft.com/office/drawing/2014/main" id="{4CFDE509-19E8-039A-280A-A4982350A6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" b="25182"/>
          <a:stretch/>
        </p:blipFill>
        <p:spPr>
          <a:xfrm>
            <a:off x="4584220" y="1773753"/>
            <a:ext cx="6774046" cy="4409328"/>
          </a:xfrm>
          <a:prstGeom prst="rect">
            <a:avLst/>
          </a:prstGeom>
        </p:spPr>
      </p:pic>
      <p:cxnSp>
        <p:nvCxnSpPr>
          <p:cNvPr id="15" name="직선 화살표 연결선 12">
            <a:extLst>
              <a:ext uri="{FF2B5EF4-FFF2-40B4-BE49-F238E27FC236}">
                <a16:creationId xmlns:a16="http://schemas.microsoft.com/office/drawing/2014/main" id="{18E56A85-E11A-780A-2458-2DE555763DDF}"/>
              </a:ext>
            </a:extLst>
          </p:cNvPr>
          <p:cNvCxnSpPr>
            <a:cxnSpLocks/>
          </p:cNvCxnSpPr>
          <p:nvPr/>
        </p:nvCxnSpPr>
        <p:spPr>
          <a:xfrm flipH="1" flipV="1">
            <a:off x="8776566" y="5103736"/>
            <a:ext cx="469034" cy="183543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05673B9-FD71-39B8-C739-060AC186D58A}"/>
              </a:ext>
            </a:extLst>
          </p:cNvPr>
          <p:cNvSpPr txBox="1">
            <a:spLocks/>
          </p:cNvSpPr>
          <p:nvPr/>
        </p:nvSpPr>
        <p:spPr bwMode="auto">
          <a:xfrm>
            <a:off x="3526032" y="6245694"/>
            <a:ext cx="7753478" cy="372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marL="0" indent="0" algn="ctr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Photo kindly provided by Prof. Chang Kyun Lee, Kyung </a:t>
            </a:r>
            <a:r>
              <a:rPr lang="en-US" altLang="ko-KR" sz="750" kern="0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Hee</a:t>
            </a:r>
            <a:r>
              <a:rPr lang="en-US" altLang="ko-KR" sz="750" ker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University, Korea</a:t>
            </a:r>
          </a:p>
          <a:p>
            <a:pPr marL="0" indent="0" algn="ctr" defTabSz="761970">
              <a:spcBef>
                <a:spcPts val="1800"/>
              </a:spcBef>
              <a:buNone/>
            </a:pPr>
            <a:r>
              <a:rPr lang="en-US" altLang="ko-KR" sz="750" kern="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0" indent="0" defTabSz="761970">
              <a:spcBef>
                <a:spcPts val="1800"/>
              </a:spcBef>
              <a:buNone/>
            </a:pPr>
            <a:endParaRPr lang="vi-VN" sz="2333" kern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9724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11248;p286">
            <a:extLst>
              <a:ext uri="{FF2B5EF4-FFF2-40B4-BE49-F238E27FC236}">
                <a16:creationId xmlns:a16="http://schemas.microsoft.com/office/drawing/2014/main" id="{764F5865-0EA6-4B6F-8282-02CBBBFC5F09}"/>
              </a:ext>
            </a:extLst>
          </p:cNvPr>
          <p:cNvSpPr/>
          <p:nvPr/>
        </p:nvSpPr>
        <p:spPr>
          <a:xfrm>
            <a:off x="6594651" y="2717640"/>
            <a:ext cx="4995422" cy="1132812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/>
          <a:p>
            <a:r>
              <a:rPr lang="en-US"/>
              <a:t>Complications of IBD: </a:t>
            </a:r>
            <a:r>
              <a:rPr lang="en-US">
                <a:solidFill>
                  <a:schemeClr val="accent2"/>
                </a:solidFill>
              </a:rPr>
              <a:t>Abscess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8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IBD: inflammatory bowel disease; IUS: Intestinal ultrasound</a:t>
            </a:r>
          </a:p>
          <a:p>
            <a:r>
              <a:rPr lang="en-US"/>
              <a:t>1. </a:t>
            </a:r>
            <a:r>
              <a:rPr lang="en-US" err="1"/>
              <a:t>Zijta</a:t>
            </a:r>
            <a:r>
              <a:rPr lang="en-US"/>
              <a:t>, F., </a:t>
            </a:r>
            <a:r>
              <a:rPr lang="en-US" err="1"/>
              <a:t>Vanhooymissen</a:t>
            </a:r>
            <a:r>
              <a:rPr lang="en-US"/>
              <a:t>, I. &amp; </a:t>
            </a:r>
            <a:r>
              <a:rPr lang="en-US" err="1"/>
              <a:t>Puylaert</a:t>
            </a:r>
            <a:r>
              <a:rPr lang="en-US"/>
              <a:t>, J. Crohn's disease - role of Ultrasound. Available at: </a:t>
            </a:r>
            <a:r>
              <a:rPr lang="en-US">
                <a:hlinkClick r:id="rId3"/>
              </a:rPr>
              <a:t>https://radiologyassistant.nl/abdomen/bowel/ultrasound-in-crohns-disease</a:t>
            </a:r>
            <a:r>
              <a:rPr lang="en-US"/>
              <a:t>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Switzerland),</a:t>
            </a:r>
            <a:r>
              <a:rPr lang="en-US"/>
              <a:t> 11(7), 603. 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9A366B02-F3CC-4B19-B65A-7383C2DE9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28" t="1825" b="-1825"/>
          <a:stretch/>
        </p:blipFill>
        <p:spPr bwMode="auto">
          <a:xfrm>
            <a:off x="601927" y="1382224"/>
            <a:ext cx="5733559" cy="387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659D4F9-1E4E-4D61-AFAB-FA2728E96DAB}"/>
              </a:ext>
            </a:extLst>
          </p:cNvPr>
          <p:cNvSpPr txBox="1"/>
          <p:nvPr/>
        </p:nvSpPr>
        <p:spPr>
          <a:xfrm>
            <a:off x="870444" y="5254995"/>
            <a:ext cx="4931942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credits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.1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Reproduced from Radiology Assistant website,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strictly for educational purposes only.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71C3E84-62BE-4B0E-84AA-D729C49E85B3}"/>
              </a:ext>
            </a:extLst>
          </p:cNvPr>
          <p:cNvSpPr txBox="1"/>
          <p:nvPr/>
        </p:nvSpPr>
        <p:spPr>
          <a:xfrm>
            <a:off x="6762641" y="2894627"/>
            <a:ext cx="4659442" cy="810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Abscesses are seen as hypo-anechoic lesions containing fluid and gaseous artefacts, posterior enhancement, irregular margins sometimes within hypertrophic mesentery (without vascular signals at colour doppler).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endParaRPr lang="en-US" sz="1167">
              <a:solidFill>
                <a:srgbClr val="24202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31110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3465-E96E-46AF-BB5D-6674F2C76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67" y="378458"/>
            <a:ext cx="10145760" cy="461665"/>
          </a:xfrm>
        </p:spPr>
        <p:txBody>
          <a:bodyPr/>
          <a:lstStyle/>
          <a:p>
            <a:r>
              <a:rPr lang="en-US"/>
              <a:t>Complications of IBD: </a:t>
            </a:r>
            <a:r>
              <a:rPr lang="en-US">
                <a:solidFill>
                  <a:schemeClr val="accent2"/>
                </a:solidFill>
              </a:rPr>
              <a:t>Sinus tract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55666-73FA-4111-B988-D6C1AFDBE4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08486" fontAlgn="base">
              <a:spcBef>
                <a:spcPct val="50000"/>
              </a:spcBef>
              <a:spcAft>
                <a:spcPct val="0"/>
              </a:spcAft>
              <a:defRPr/>
            </a:pPr>
            <a:fld id="{AD816501-AAE5-214E-B100-00C3DC5F5E3F}" type="slidenum">
              <a:rPr lang="en-US">
                <a:solidFill>
                  <a:srgbClr val="646464"/>
                </a:solidFill>
              </a:rPr>
              <a:pPr defTabSz="608486" fontAlgn="base">
                <a:spcBef>
                  <a:spcPct val="50000"/>
                </a:spcBef>
                <a:spcAft>
                  <a:spcPct val="0"/>
                </a:spcAft>
                <a:defRPr/>
              </a:pPr>
              <a:t>9</a:t>
            </a:fld>
            <a:endParaRPr lang="en-US">
              <a:solidFill>
                <a:srgbClr val="646464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DE45C8-E79A-4EB1-8457-47B0711388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/>
              <a:t>IBD: inflammatory bowel disease</a:t>
            </a:r>
          </a:p>
          <a:p>
            <a:r>
              <a:rPr lang="en-US"/>
              <a:t>1. </a:t>
            </a:r>
            <a:r>
              <a:rPr lang="en-US" err="1"/>
              <a:t>Zijta</a:t>
            </a:r>
            <a:r>
              <a:rPr lang="en-US"/>
              <a:t>, F., </a:t>
            </a:r>
            <a:r>
              <a:rPr lang="en-US" err="1"/>
              <a:t>Vanhooymissen</a:t>
            </a:r>
            <a:r>
              <a:rPr lang="en-US"/>
              <a:t>, I. &amp; </a:t>
            </a:r>
            <a:r>
              <a:rPr lang="en-US" err="1"/>
              <a:t>Puylaert</a:t>
            </a:r>
            <a:r>
              <a:rPr lang="en-US"/>
              <a:t>, J. Crohn's disease - role of Ultrasound. Available at: </a:t>
            </a:r>
            <a:r>
              <a:rPr lang="en-US">
                <a:hlinkClick r:id="rId3"/>
              </a:rPr>
              <a:t>https://radiologyassistant.nl/abdomen/bowel/ultrasound-in-crohns-disease</a:t>
            </a:r>
            <a:r>
              <a:rPr lang="en-US"/>
              <a:t>. 2. Jauregui-</a:t>
            </a:r>
            <a:r>
              <a:rPr lang="en-US" err="1"/>
              <a:t>Amezaga</a:t>
            </a:r>
            <a:r>
              <a:rPr lang="en-US"/>
              <a:t>, A., &amp; </a:t>
            </a:r>
            <a:r>
              <a:rPr lang="en-US" err="1"/>
              <a:t>Rimola</a:t>
            </a:r>
            <a:r>
              <a:rPr lang="en-US"/>
              <a:t>, J. (2021). </a:t>
            </a:r>
            <a:r>
              <a:rPr lang="en-US" i="1"/>
              <a:t>Life (Basel, Switzerland)</a:t>
            </a:r>
            <a:r>
              <a:rPr lang="en-US"/>
              <a:t>, 11(7), 603. </a:t>
            </a:r>
          </a:p>
        </p:txBody>
      </p:sp>
      <p:sp>
        <p:nvSpPr>
          <p:cNvPr id="29" name="Google Shape;11248;p286">
            <a:extLst>
              <a:ext uri="{FF2B5EF4-FFF2-40B4-BE49-F238E27FC236}">
                <a16:creationId xmlns:a16="http://schemas.microsoft.com/office/drawing/2014/main" id="{5C5CFA72-66A8-4979-AAFF-D28D2F9DF265}"/>
              </a:ext>
            </a:extLst>
          </p:cNvPr>
          <p:cNvSpPr/>
          <p:nvPr/>
        </p:nvSpPr>
        <p:spPr>
          <a:xfrm>
            <a:off x="6678103" y="2685812"/>
            <a:ext cx="4708355" cy="1227423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algn="ctr" defTabSz="608486" fontAlgn="base">
              <a:defRPr/>
            </a:pPr>
            <a:endParaRPr sz="1667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48" name="Picture 2">
            <a:extLst>
              <a:ext uri="{FF2B5EF4-FFF2-40B4-BE49-F238E27FC236}">
                <a16:creationId xmlns:a16="http://schemas.microsoft.com/office/drawing/2014/main" id="{E82EA6FF-7979-4E2C-AAAE-3DF58480A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86" b="-4121"/>
          <a:stretch/>
        </p:blipFill>
        <p:spPr bwMode="auto">
          <a:xfrm>
            <a:off x="885551" y="1348010"/>
            <a:ext cx="5210449" cy="404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6C937044-504F-4B5D-AA8C-FB74C233DEFB}"/>
              </a:ext>
            </a:extLst>
          </p:cNvPr>
          <p:cNvSpPr txBox="1"/>
          <p:nvPr/>
        </p:nvSpPr>
        <p:spPr>
          <a:xfrm>
            <a:off x="994408" y="5291378"/>
            <a:ext cx="5210449" cy="348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571477">
              <a:defRPr/>
            </a:pP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Image credits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Zijta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F.,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Vanhooymissen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 &amp; </a:t>
            </a:r>
            <a:r>
              <a:rPr lang="en-US" sz="833" err="1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Puylaert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J, Radiology Assistant website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Reproduced from Radiology Assistant website,</a:t>
            </a:r>
            <a:r>
              <a:rPr lang="en-US" sz="833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833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strictly for educational purposes only.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ADBE879-C133-4C18-8838-390BC6350369}"/>
              </a:ext>
            </a:extLst>
          </p:cNvPr>
          <p:cNvSpPr txBox="1"/>
          <p:nvPr/>
        </p:nvSpPr>
        <p:spPr>
          <a:xfrm>
            <a:off x="6966858" y="2991747"/>
            <a:ext cx="4252684" cy="631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8486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IN" sz="1167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 configurations reaching beyond the peripheral borders of the bowel wall indicate the formation of a sinus tract.</a:t>
            </a:r>
            <a:r>
              <a:rPr lang="en-IN" sz="1167" baseline="30000">
                <a:solidFill>
                  <a:srgbClr val="21212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A0699B8-1240-CFD6-0128-AC6BCF19A87A}"/>
              </a:ext>
            </a:extLst>
          </p:cNvPr>
          <p:cNvCxnSpPr/>
          <p:nvPr/>
        </p:nvCxnSpPr>
        <p:spPr bwMode="auto">
          <a:xfrm>
            <a:off x="2728348" y="3844530"/>
            <a:ext cx="637082" cy="137410"/>
          </a:xfrm>
          <a:prstGeom prst="straightConnector1">
            <a:avLst/>
          </a:prstGeom>
          <a:ln w="38100">
            <a:solidFill>
              <a:srgbClr val="92D050"/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994798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2_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943893CAC188448441914B5AD973FC" ma:contentTypeVersion="16" ma:contentTypeDescription="Create a new document." ma:contentTypeScope="" ma:versionID="2a3f3a897111ce8682617aa389c4320b">
  <xsd:schema xmlns:xsd="http://www.w3.org/2001/XMLSchema" xmlns:xs="http://www.w3.org/2001/XMLSchema" xmlns:p="http://schemas.microsoft.com/office/2006/metadata/properties" xmlns:ns2="2f5a00a0-00a9-4ebd-ab83-b670282423d5" xmlns:ns3="9da69562-6208-4f6e-9fc9-2656ac50773a" targetNamespace="http://schemas.microsoft.com/office/2006/metadata/properties" ma:root="true" ma:fieldsID="9e7315fea212fa681c7ce3d70417468c" ns2:_="" ns3:_="">
    <xsd:import namespace="2f5a00a0-00a9-4ebd-ab83-b670282423d5"/>
    <xsd:import namespace="9da69562-6208-4f6e-9fc9-2656ac5077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5a00a0-00a9-4ebd-ab83-b670282423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82b97c-6a8a-4995-9eb5-298aced380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a69562-6208-4f6e-9fc9-2656ac5077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e89918e6-1677-47b1-bb66-e2ea32331702}" ma:internalName="TaxCatchAll" ma:showField="CatchAllData" ma:web="9da69562-6208-4f6e-9fc9-2656ac50773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a69562-6208-4f6e-9fc9-2656ac50773a" xsi:nil="true"/>
    <lcf76f155ced4ddcb4097134ff3c332f xmlns="2f5a00a0-00a9-4ebd-ab83-b670282423d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32A7A3B-DFD2-4A6F-BE80-A99144B9C9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5a00a0-00a9-4ebd-ab83-b670282423d5"/>
    <ds:schemaRef ds:uri="9da69562-6208-4f6e-9fc9-2656ac5077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E1DB2B-6DD4-49AE-9207-EDB7A0463E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55B5D9-6E9D-49EF-B2FB-2BCCED6F728B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  <ds:schemaRef ds:uri="9da69562-6208-4f6e-9fc9-2656ac50773a"/>
    <ds:schemaRef ds:uri="2f5a00a0-00a9-4ebd-ab83-b670282423d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2201</Words>
  <Application>Microsoft Office PowerPoint</Application>
  <PresentationFormat>Widescreen</PresentationFormat>
  <Paragraphs>198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Georgia</vt:lpstr>
      <vt:lpstr>interfaceregular</vt:lpstr>
      <vt:lpstr>Roboto</vt:lpstr>
      <vt:lpstr>Roboto Condensed</vt:lpstr>
      <vt:lpstr>Verdana</vt:lpstr>
      <vt:lpstr>Janssen Our Promise Widescreen - COOL</vt:lpstr>
      <vt:lpstr>2_Janssen Our Promise Widescreen - COOL</vt:lpstr>
      <vt:lpstr>Chapter 7: IUS for detecting complications of IBD</vt:lpstr>
      <vt:lpstr>About IUS Primer module</vt:lpstr>
      <vt:lpstr>Special thanks to IUS Primer AOCC working group members</vt:lpstr>
      <vt:lpstr>Learning Objectives</vt:lpstr>
      <vt:lpstr>Complications of IBD: Ulceration</vt:lpstr>
      <vt:lpstr>Complications of IBD: Strictures (fibrotic stenosis)</vt:lpstr>
      <vt:lpstr>Comparing CT and IUS findings stricture in CD</vt:lpstr>
      <vt:lpstr>Complications of IBD: Abscess</vt:lpstr>
      <vt:lpstr>Complications of IBD: Sinus tract</vt:lpstr>
      <vt:lpstr>Complications of IBD: Fistula</vt:lpstr>
      <vt:lpstr>Complications of IBD: small bowel obstruction</vt:lpstr>
      <vt:lpstr>Cross-sectional imaging surpasses endoscopy in detecting and differentiating stenosis1-3 </vt:lpstr>
      <vt:lpstr>Sensitivity and specificity of IUS for diagnosing penetrating complications in IBD</vt:lpstr>
      <vt:lpstr>Guidelines for managing patients presenting with acute complications of IBD</vt:lpstr>
    </vt:vector>
  </TitlesOfParts>
  <Company>JNJ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About IUS Primer module</dc:title>
  <dc:creator>Ho, Aloysius [JACSG NON J&amp;J]</dc:creator>
  <cp:lastModifiedBy>Ho, Aloysius [JACSG NON J&amp;J]</cp:lastModifiedBy>
  <cp:revision>1</cp:revision>
  <dcterms:created xsi:type="dcterms:W3CDTF">2023-01-31T09:07:10Z</dcterms:created>
  <dcterms:modified xsi:type="dcterms:W3CDTF">2023-02-01T03:25:21Z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0x01010086943893CAC188448441914B5AD973FC</vt:lpwstr>
  </property>
  <property fmtid="{D5CDD505-2E9C-101B-9397-08002B2CF9AE}" pid="3" name="MediaServiceImageTags">
    <vt:lpwstr/>
  </property>
</Properties>
</file>